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5"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3" r:id="rId40"/>
    <p:sldId id="295" r:id="rId41"/>
    <p:sldId id="298" r:id="rId42"/>
    <p:sldId id="296" r:id="rId43"/>
    <p:sldId id="297" r:id="rId44"/>
    <p:sldId id="299" r:id="rId45"/>
    <p:sldId id="300" r:id="rId46"/>
    <p:sldId id="301" r:id="rId47"/>
    <p:sldId id="302" r:id="rId48"/>
    <p:sldId id="303" r:id="rId49"/>
    <p:sldId id="304" r:id="rId50"/>
    <p:sldId id="305" r:id="rId51"/>
    <p:sldId id="306" r:id="rId52"/>
    <p:sldId id="307" r:id="rId53"/>
    <p:sldId id="308" r:id="rId54"/>
    <p:sldId id="321"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9" r:id="rId84"/>
    <p:sldId id="338"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524"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w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wmf"/><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wmf"/><Relationship Id="rId1" Type="http://schemas.openxmlformats.org/officeDocument/2006/relationships/image" Target="../media/image3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4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4.wmf"/><Relationship Id="rId7" Type="http://schemas.openxmlformats.org/officeDocument/2006/relationships/image" Target="../media/image58.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image" Target="../media/image7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9.wmf"/><Relationship Id="rId1" Type="http://schemas.openxmlformats.org/officeDocument/2006/relationships/image" Target="../media/image97.wmf"/><Relationship Id="rId4" Type="http://schemas.openxmlformats.org/officeDocument/2006/relationships/image" Target="../media/image10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image" Target="../media/image11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EEDE4A-1483-42EE-9414-686C5719295A}" type="datetimeFigureOut">
              <a:rPr lang="zh-CN" altLang="en-US" smtClean="0"/>
              <a:pPr/>
              <a:t>2013/9/27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82356C-4DD4-417B-84B8-170793B28C9A}" type="slidenum">
              <a:rPr lang="zh-CN" altLang="en-US" smtClean="0"/>
              <a:pPr/>
              <a:t>‹#›</a:t>
            </a:fld>
            <a:endParaRPr lang="zh-CN" altLang="en-US"/>
          </a:p>
        </p:txBody>
      </p:sp>
    </p:spTree>
    <p:extLst>
      <p:ext uri="{BB962C8B-B14F-4D97-AF65-F5344CB8AC3E}">
        <p14:creationId xmlns:p14="http://schemas.microsoft.com/office/powerpoint/2010/main" xmlns="" val="560726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a:t>
            </a:fld>
            <a:endParaRPr lang="zh-CN" altLang="en-US"/>
          </a:p>
        </p:txBody>
      </p:sp>
    </p:spTree>
    <p:extLst>
      <p:ext uri="{BB962C8B-B14F-4D97-AF65-F5344CB8AC3E}">
        <p14:creationId xmlns:p14="http://schemas.microsoft.com/office/powerpoint/2010/main" xmlns="" val="1701013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10</a:t>
            </a:fld>
            <a:endParaRPr lang="zh-CN" altLang="en-US"/>
          </a:p>
        </p:txBody>
      </p:sp>
    </p:spTree>
    <p:extLst>
      <p:ext uri="{BB962C8B-B14F-4D97-AF65-F5344CB8AC3E}">
        <p14:creationId xmlns:p14="http://schemas.microsoft.com/office/powerpoint/2010/main" xmlns="" val="2575702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11</a:t>
            </a:fld>
            <a:endParaRPr lang="zh-CN" altLang="en-US"/>
          </a:p>
        </p:txBody>
      </p:sp>
    </p:spTree>
    <p:extLst>
      <p:ext uri="{BB962C8B-B14F-4D97-AF65-F5344CB8AC3E}">
        <p14:creationId xmlns:p14="http://schemas.microsoft.com/office/powerpoint/2010/main" xmlns="" val="392542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12</a:t>
            </a:fld>
            <a:endParaRPr lang="zh-CN" altLang="en-US"/>
          </a:p>
        </p:txBody>
      </p:sp>
    </p:spTree>
    <p:extLst>
      <p:ext uri="{BB962C8B-B14F-4D97-AF65-F5344CB8AC3E}">
        <p14:creationId xmlns:p14="http://schemas.microsoft.com/office/powerpoint/2010/main" xmlns="" val="2595131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13</a:t>
            </a:fld>
            <a:endParaRPr lang="zh-CN" altLang="en-US"/>
          </a:p>
        </p:txBody>
      </p:sp>
    </p:spTree>
    <p:extLst>
      <p:ext uri="{BB962C8B-B14F-4D97-AF65-F5344CB8AC3E}">
        <p14:creationId xmlns:p14="http://schemas.microsoft.com/office/powerpoint/2010/main" xmlns="" val="193245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14</a:t>
            </a:fld>
            <a:endParaRPr lang="zh-CN" altLang="en-US"/>
          </a:p>
        </p:txBody>
      </p:sp>
    </p:spTree>
    <p:extLst>
      <p:ext uri="{BB962C8B-B14F-4D97-AF65-F5344CB8AC3E}">
        <p14:creationId xmlns:p14="http://schemas.microsoft.com/office/powerpoint/2010/main" xmlns="" val="267106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15</a:t>
            </a:fld>
            <a:endParaRPr lang="zh-CN" altLang="en-US"/>
          </a:p>
        </p:txBody>
      </p:sp>
    </p:spTree>
    <p:extLst>
      <p:ext uri="{BB962C8B-B14F-4D97-AF65-F5344CB8AC3E}">
        <p14:creationId xmlns:p14="http://schemas.microsoft.com/office/powerpoint/2010/main" xmlns="" val="81057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16</a:t>
            </a:fld>
            <a:endParaRPr lang="zh-CN" altLang="en-US"/>
          </a:p>
        </p:txBody>
      </p:sp>
    </p:spTree>
    <p:extLst>
      <p:ext uri="{BB962C8B-B14F-4D97-AF65-F5344CB8AC3E}">
        <p14:creationId xmlns:p14="http://schemas.microsoft.com/office/powerpoint/2010/main" xmlns="" val="3479888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17</a:t>
            </a:fld>
            <a:endParaRPr lang="zh-CN" altLang="en-US"/>
          </a:p>
        </p:txBody>
      </p:sp>
    </p:spTree>
    <p:extLst>
      <p:ext uri="{BB962C8B-B14F-4D97-AF65-F5344CB8AC3E}">
        <p14:creationId xmlns:p14="http://schemas.microsoft.com/office/powerpoint/2010/main" xmlns="" val="2012427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18</a:t>
            </a:fld>
            <a:endParaRPr lang="zh-CN" altLang="en-US"/>
          </a:p>
        </p:txBody>
      </p:sp>
    </p:spTree>
    <p:extLst>
      <p:ext uri="{BB962C8B-B14F-4D97-AF65-F5344CB8AC3E}">
        <p14:creationId xmlns:p14="http://schemas.microsoft.com/office/powerpoint/2010/main" xmlns="" val="591611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19</a:t>
            </a:fld>
            <a:endParaRPr lang="zh-CN" altLang="en-US"/>
          </a:p>
        </p:txBody>
      </p:sp>
    </p:spTree>
    <p:extLst>
      <p:ext uri="{BB962C8B-B14F-4D97-AF65-F5344CB8AC3E}">
        <p14:creationId xmlns:p14="http://schemas.microsoft.com/office/powerpoint/2010/main" xmlns="" val="198640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a:t>
            </a:fld>
            <a:endParaRPr lang="zh-CN" altLang="en-US"/>
          </a:p>
        </p:txBody>
      </p:sp>
    </p:spTree>
    <p:extLst>
      <p:ext uri="{BB962C8B-B14F-4D97-AF65-F5344CB8AC3E}">
        <p14:creationId xmlns:p14="http://schemas.microsoft.com/office/powerpoint/2010/main" xmlns="" val="83836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20</a:t>
            </a:fld>
            <a:endParaRPr lang="zh-CN" altLang="en-US"/>
          </a:p>
        </p:txBody>
      </p:sp>
    </p:spTree>
    <p:extLst>
      <p:ext uri="{BB962C8B-B14F-4D97-AF65-F5344CB8AC3E}">
        <p14:creationId xmlns:p14="http://schemas.microsoft.com/office/powerpoint/2010/main" xmlns="" val="248487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21</a:t>
            </a:fld>
            <a:endParaRPr lang="zh-CN" altLang="en-US"/>
          </a:p>
        </p:txBody>
      </p:sp>
    </p:spTree>
    <p:extLst>
      <p:ext uri="{BB962C8B-B14F-4D97-AF65-F5344CB8AC3E}">
        <p14:creationId xmlns:p14="http://schemas.microsoft.com/office/powerpoint/2010/main" xmlns="" val="1575182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22</a:t>
            </a:fld>
            <a:endParaRPr lang="zh-CN" altLang="en-US"/>
          </a:p>
        </p:txBody>
      </p:sp>
    </p:spTree>
    <p:extLst>
      <p:ext uri="{BB962C8B-B14F-4D97-AF65-F5344CB8AC3E}">
        <p14:creationId xmlns:p14="http://schemas.microsoft.com/office/powerpoint/2010/main" xmlns="" val="1423717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23</a:t>
            </a:fld>
            <a:endParaRPr lang="zh-CN" altLang="en-US"/>
          </a:p>
        </p:txBody>
      </p:sp>
    </p:spTree>
    <p:extLst>
      <p:ext uri="{BB962C8B-B14F-4D97-AF65-F5344CB8AC3E}">
        <p14:creationId xmlns:p14="http://schemas.microsoft.com/office/powerpoint/2010/main" xmlns="" val="204745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24</a:t>
            </a:fld>
            <a:endParaRPr lang="zh-CN" altLang="en-US"/>
          </a:p>
        </p:txBody>
      </p:sp>
    </p:spTree>
    <p:extLst>
      <p:ext uri="{BB962C8B-B14F-4D97-AF65-F5344CB8AC3E}">
        <p14:creationId xmlns:p14="http://schemas.microsoft.com/office/powerpoint/2010/main" xmlns="" val="167369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25</a:t>
            </a:fld>
            <a:endParaRPr lang="zh-CN" altLang="en-US"/>
          </a:p>
        </p:txBody>
      </p:sp>
    </p:spTree>
    <p:extLst>
      <p:ext uri="{BB962C8B-B14F-4D97-AF65-F5344CB8AC3E}">
        <p14:creationId xmlns:p14="http://schemas.microsoft.com/office/powerpoint/2010/main" xmlns="" val="2340482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26</a:t>
            </a:fld>
            <a:endParaRPr lang="zh-CN" altLang="en-US"/>
          </a:p>
        </p:txBody>
      </p:sp>
    </p:spTree>
    <p:extLst>
      <p:ext uri="{BB962C8B-B14F-4D97-AF65-F5344CB8AC3E}">
        <p14:creationId xmlns:p14="http://schemas.microsoft.com/office/powerpoint/2010/main" xmlns="" val="4208946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27</a:t>
            </a:fld>
            <a:endParaRPr lang="zh-CN" altLang="en-US"/>
          </a:p>
        </p:txBody>
      </p:sp>
    </p:spTree>
    <p:extLst>
      <p:ext uri="{BB962C8B-B14F-4D97-AF65-F5344CB8AC3E}">
        <p14:creationId xmlns:p14="http://schemas.microsoft.com/office/powerpoint/2010/main" xmlns="" val="2661477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28</a:t>
            </a:fld>
            <a:endParaRPr lang="zh-CN" altLang="en-US"/>
          </a:p>
        </p:txBody>
      </p:sp>
    </p:spTree>
    <p:extLst>
      <p:ext uri="{BB962C8B-B14F-4D97-AF65-F5344CB8AC3E}">
        <p14:creationId xmlns:p14="http://schemas.microsoft.com/office/powerpoint/2010/main" xmlns="" val="3885647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29</a:t>
            </a:fld>
            <a:endParaRPr lang="zh-CN" altLang="en-US"/>
          </a:p>
        </p:txBody>
      </p:sp>
    </p:spTree>
    <p:extLst>
      <p:ext uri="{BB962C8B-B14F-4D97-AF65-F5344CB8AC3E}">
        <p14:creationId xmlns:p14="http://schemas.microsoft.com/office/powerpoint/2010/main" xmlns="" val="305074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a:t>
            </a:fld>
            <a:endParaRPr lang="zh-CN" altLang="en-US"/>
          </a:p>
        </p:txBody>
      </p:sp>
    </p:spTree>
    <p:extLst>
      <p:ext uri="{BB962C8B-B14F-4D97-AF65-F5344CB8AC3E}">
        <p14:creationId xmlns:p14="http://schemas.microsoft.com/office/powerpoint/2010/main" xmlns="" val="30900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30</a:t>
            </a:fld>
            <a:endParaRPr lang="zh-CN" altLang="en-US"/>
          </a:p>
        </p:txBody>
      </p:sp>
    </p:spTree>
    <p:extLst>
      <p:ext uri="{BB962C8B-B14F-4D97-AF65-F5344CB8AC3E}">
        <p14:creationId xmlns:p14="http://schemas.microsoft.com/office/powerpoint/2010/main" xmlns="" val="3131794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31</a:t>
            </a:fld>
            <a:endParaRPr lang="zh-CN" altLang="en-US"/>
          </a:p>
        </p:txBody>
      </p:sp>
    </p:spTree>
    <p:extLst>
      <p:ext uri="{BB962C8B-B14F-4D97-AF65-F5344CB8AC3E}">
        <p14:creationId xmlns:p14="http://schemas.microsoft.com/office/powerpoint/2010/main" xmlns="" val="2838391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32</a:t>
            </a:fld>
            <a:endParaRPr lang="zh-CN" altLang="en-US"/>
          </a:p>
        </p:txBody>
      </p:sp>
    </p:spTree>
    <p:extLst>
      <p:ext uri="{BB962C8B-B14F-4D97-AF65-F5344CB8AC3E}">
        <p14:creationId xmlns:p14="http://schemas.microsoft.com/office/powerpoint/2010/main" xmlns="" val="166771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33</a:t>
            </a:fld>
            <a:endParaRPr lang="zh-CN" altLang="en-US"/>
          </a:p>
        </p:txBody>
      </p:sp>
    </p:spTree>
    <p:extLst>
      <p:ext uri="{BB962C8B-B14F-4D97-AF65-F5344CB8AC3E}">
        <p14:creationId xmlns:p14="http://schemas.microsoft.com/office/powerpoint/2010/main" xmlns="" val="423336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34</a:t>
            </a:fld>
            <a:endParaRPr lang="zh-CN" altLang="en-US"/>
          </a:p>
        </p:txBody>
      </p:sp>
    </p:spTree>
    <p:extLst>
      <p:ext uri="{BB962C8B-B14F-4D97-AF65-F5344CB8AC3E}">
        <p14:creationId xmlns:p14="http://schemas.microsoft.com/office/powerpoint/2010/main" xmlns="" val="1266971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36</a:t>
            </a:fld>
            <a:endParaRPr lang="zh-CN" altLang="en-US"/>
          </a:p>
        </p:txBody>
      </p:sp>
    </p:spTree>
    <p:extLst>
      <p:ext uri="{BB962C8B-B14F-4D97-AF65-F5344CB8AC3E}">
        <p14:creationId xmlns:p14="http://schemas.microsoft.com/office/powerpoint/2010/main" xmlns="" val="2742214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37</a:t>
            </a:fld>
            <a:endParaRPr lang="zh-CN" altLang="en-US"/>
          </a:p>
        </p:txBody>
      </p:sp>
    </p:spTree>
    <p:extLst>
      <p:ext uri="{BB962C8B-B14F-4D97-AF65-F5344CB8AC3E}">
        <p14:creationId xmlns:p14="http://schemas.microsoft.com/office/powerpoint/2010/main" xmlns="" val="4137453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2010-10-9</a:t>
            </a:r>
            <a:endParaRPr lang="zh-CN" altLang="en-US" dirty="0"/>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38</a:t>
            </a:fld>
            <a:endParaRPr lang="zh-CN" altLang="en-US"/>
          </a:p>
        </p:txBody>
      </p:sp>
    </p:spTree>
    <p:extLst>
      <p:ext uri="{BB962C8B-B14F-4D97-AF65-F5344CB8AC3E}">
        <p14:creationId xmlns:p14="http://schemas.microsoft.com/office/powerpoint/2010/main" xmlns="" val="3052031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39</a:t>
            </a:fld>
            <a:endParaRPr lang="zh-CN" altLang="en-US"/>
          </a:p>
        </p:txBody>
      </p:sp>
    </p:spTree>
    <p:extLst>
      <p:ext uri="{BB962C8B-B14F-4D97-AF65-F5344CB8AC3E}">
        <p14:creationId xmlns:p14="http://schemas.microsoft.com/office/powerpoint/2010/main" xmlns="" val="3608954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40</a:t>
            </a:fld>
            <a:endParaRPr lang="zh-CN" altLang="en-US"/>
          </a:p>
        </p:txBody>
      </p:sp>
    </p:spTree>
    <p:extLst>
      <p:ext uri="{BB962C8B-B14F-4D97-AF65-F5344CB8AC3E}">
        <p14:creationId xmlns:p14="http://schemas.microsoft.com/office/powerpoint/2010/main" xmlns="" val="2375532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a:t>
            </a:fld>
            <a:endParaRPr lang="zh-CN" altLang="en-US"/>
          </a:p>
        </p:txBody>
      </p:sp>
    </p:spTree>
    <p:extLst>
      <p:ext uri="{BB962C8B-B14F-4D97-AF65-F5344CB8AC3E}">
        <p14:creationId xmlns:p14="http://schemas.microsoft.com/office/powerpoint/2010/main" xmlns="" val="1275598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41</a:t>
            </a:fld>
            <a:endParaRPr lang="zh-CN" altLang="en-US"/>
          </a:p>
        </p:txBody>
      </p:sp>
    </p:spTree>
    <p:extLst>
      <p:ext uri="{BB962C8B-B14F-4D97-AF65-F5344CB8AC3E}">
        <p14:creationId xmlns:p14="http://schemas.microsoft.com/office/powerpoint/2010/main" xmlns="" val="2776764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42</a:t>
            </a:fld>
            <a:endParaRPr lang="zh-CN" altLang="en-US"/>
          </a:p>
        </p:txBody>
      </p:sp>
    </p:spTree>
    <p:extLst>
      <p:ext uri="{BB962C8B-B14F-4D97-AF65-F5344CB8AC3E}">
        <p14:creationId xmlns:p14="http://schemas.microsoft.com/office/powerpoint/2010/main" xmlns="" val="2174169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43</a:t>
            </a:fld>
            <a:endParaRPr lang="zh-CN" altLang="en-US"/>
          </a:p>
        </p:txBody>
      </p:sp>
    </p:spTree>
    <p:extLst>
      <p:ext uri="{BB962C8B-B14F-4D97-AF65-F5344CB8AC3E}">
        <p14:creationId xmlns:p14="http://schemas.microsoft.com/office/powerpoint/2010/main" xmlns="" val="2627760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44</a:t>
            </a:fld>
            <a:endParaRPr lang="zh-CN" altLang="en-US"/>
          </a:p>
        </p:txBody>
      </p:sp>
    </p:spTree>
    <p:extLst>
      <p:ext uri="{BB962C8B-B14F-4D97-AF65-F5344CB8AC3E}">
        <p14:creationId xmlns:p14="http://schemas.microsoft.com/office/powerpoint/2010/main" xmlns="" val="1826304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45</a:t>
            </a:fld>
            <a:endParaRPr lang="zh-CN" altLang="en-US"/>
          </a:p>
        </p:txBody>
      </p:sp>
    </p:spTree>
    <p:extLst>
      <p:ext uri="{BB962C8B-B14F-4D97-AF65-F5344CB8AC3E}">
        <p14:creationId xmlns:p14="http://schemas.microsoft.com/office/powerpoint/2010/main" xmlns="" val="1298080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46</a:t>
            </a:fld>
            <a:endParaRPr lang="zh-CN" altLang="en-US"/>
          </a:p>
        </p:txBody>
      </p:sp>
    </p:spTree>
    <p:extLst>
      <p:ext uri="{BB962C8B-B14F-4D97-AF65-F5344CB8AC3E}">
        <p14:creationId xmlns:p14="http://schemas.microsoft.com/office/powerpoint/2010/main" xmlns="" val="3609669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47</a:t>
            </a:fld>
            <a:endParaRPr lang="zh-CN" altLang="en-US"/>
          </a:p>
        </p:txBody>
      </p:sp>
    </p:spTree>
    <p:extLst>
      <p:ext uri="{BB962C8B-B14F-4D97-AF65-F5344CB8AC3E}">
        <p14:creationId xmlns:p14="http://schemas.microsoft.com/office/powerpoint/2010/main" xmlns="" val="3820554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48</a:t>
            </a:fld>
            <a:endParaRPr lang="zh-CN" altLang="en-US"/>
          </a:p>
        </p:txBody>
      </p:sp>
    </p:spTree>
    <p:extLst>
      <p:ext uri="{BB962C8B-B14F-4D97-AF65-F5344CB8AC3E}">
        <p14:creationId xmlns:p14="http://schemas.microsoft.com/office/powerpoint/2010/main" xmlns="" val="3972919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49</a:t>
            </a:fld>
            <a:endParaRPr lang="zh-CN" altLang="en-US"/>
          </a:p>
        </p:txBody>
      </p:sp>
    </p:spTree>
    <p:extLst>
      <p:ext uri="{BB962C8B-B14F-4D97-AF65-F5344CB8AC3E}">
        <p14:creationId xmlns:p14="http://schemas.microsoft.com/office/powerpoint/2010/main" xmlns="" val="2255934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50</a:t>
            </a:fld>
            <a:endParaRPr lang="zh-CN" altLang="en-US"/>
          </a:p>
        </p:txBody>
      </p:sp>
    </p:spTree>
    <p:extLst>
      <p:ext uri="{BB962C8B-B14F-4D97-AF65-F5344CB8AC3E}">
        <p14:creationId xmlns:p14="http://schemas.microsoft.com/office/powerpoint/2010/main" xmlns="" val="2135690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a:t>
            </a:fld>
            <a:endParaRPr lang="zh-CN" altLang="en-US"/>
          </a:p>
        </p:txBody>
      </p:sp>
    </p:spTree>
    <p:extLst>
      <p:ext uri="{BB962C8B-B14F-4D97-AF65-F5344CB8AC3E}">
        <p14:creationId xmlns:p14="http://schemas.microsoft.com/office/powerpoint/2010/main" xmlns="" val="2515084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51</a:t>
            </a:fld>
            <a:endParaRPr lang="zh-CN" altLang="en-US"/>
          </a:p>
        </p:txBody>
      </p:sp>
    </p:spTree>
    <p:extLst>
      <p:ext uri="{BB962C8B-B14F-4D97-AF65-F5344CB8AC3E}">
        <p14:creationId xmlns:p14="http://schemas.microsoft.com/office/powerpoint/2010/main" xmlns="" val="1012158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52</a:t>
            </a:fld>
            <a:endParaRPr lang="zh-CN" altLang="en-US"/>
          </a:p>
        </p:txBody>
      </p:sp>
    </p:spTree>
    <p:extLst>
      <p:ext uri="{BB962C8B-B14F-4D97-AF65-F5344CB8AC3E}">
        <p14:creationId xmlns:p14="http://schemas.microsoft.com/office/powerpoint/2010/main" xmlns="" val="40709410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53</a:t>
            </a:fld>
            <a:endParaRPr lang="zh-CN" altLang="en-US"/>
          </a:p>
        </p:txBody>
      </p:sp>
    </p:spTree>
    <p:extLst>
      <p:ext uri="{BB962C8B-B14F-4D97-AF65-F5344CB8AC3E}">
        <p14:creationId xmlns:p14="http://schemas.microsoft.com/office/powerpoint/2010/main" xmlns="" val="34532019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54</a:t>
            </a:fld>
            <a:endParaRPr lang="zh-CN" altLang="en-US"/>
          </a:p>
        </p:txBody>
      </p:sp>
    </p:spTree>
    <p:extLst>
      <p:ext uri="{BB962C8B-B14F-4D97-AF65-F5344CB8AC3E}">
        <p14:creationId xmlns:p14="http://schemas.microsoft.com/office/powerpoint/2010/main" xmlns="" val="572019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55</a:t>
            </a:fld>
            <a:endParaRPr lang="zh-CN" altLang="en-US"/>
          </a:p>
        </p:txBody>
      </p:sp>
    </p:spTree>
    <p:extLst>
      <p:ext uri="{BB962C8B-B14F-4D97-AF65-F5344CB8AC3E}">
        <p14:creationId xmlns:p14="http://schemas.microsoft.com/office/powerpoint/2010/main" xmlns="" val="2796037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56</a:t>
            </a:fld>
            <a:endParaRPr lang="zh-CN" altLang="en-US"/>
          </a:p>
        </p:txBody>
      </p:sp>
    </p:spTree>
    <p:extLst>
      <p:ext uri="{BB962C8B-B14F-4D97-AF65-F5344CB8AC3E}">
        <p14:creationId xmlns:p14="http://schemas.microsoft.com/office/powerpoint/2010/main" xmlns="" val="2694415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57</a:t>
            </a:fld>
            <a:endParaRPr lang="zh-CN" altLang="en-US"/>
          </a:p>
        </p:txBody>
      </p:sp>
    </p:spTree>
    <p:extLst>
      <p:ext uri="{BB962C8B-B14F-4D97-AF65-F5344CB8AC3E}">
        <p14:creationId xmlns:p14="http://schemas.microsoft.com/office/powerpoint/2010/main" xmlns="" val="2734266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58</a:t>
            </a:fld>
            <a:endParaRPr lang="zh-CN" altLang="en-US"/>
          </a:p>
        </p:txBody>
      </p:sp>
    </p:spTree>
    <p:extLst>
      <p:ext uri="{BB962C8B-B14F-4D97-AF65-F5344CB8AC3E}">
        <p14:creationId xmlns:p14="http://schemas.microsoft.com/office/powerpoint/2010/main" xmlns="" val="9379053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59</a:t>
            </a:fld>
            <a:endParaRPr lang="zh-CN" altLang="en-US"/>
          </a:p>
        </p:txBody>
      </p:sp>
    </p:spTree>
    <p:extLst>
      <p:ext uri="{BB962C8B-B14F-4D97-AF65-F5344CB8AC3E}">
        <p14:creationId xmlns:p14="http://schemas.microsoft.com/office/powerpoint/2010/main" xmlns="" val="4077639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60</a:t>
            </a:fld>
            <a:endParaRPr lang="zh-CN" altLang="en-US"/>
          </a:p>
        </p:txBody>
      </p:sp>
    </p:spTree>
    <p:extLst>
      <p:ext uri="{BB962C8B-B14F-4D97-AF65-F5344CB8AC3E}">
        <p14:creationId xmlns:p14="http://schemas.microsoft.com/office/powerpoint/2010/main" xmlns="" val="16043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a:t>
            </a:fld>
            <a:endParaRPr lang="zh-CN" altLang="en-US"/>
          </a:p>
        </p:txBody>
      </p:sp>
    </p:spTree>
    <p:extLst>
      <p:ext uri="{BB962C8B-B14F-4D97-AF65-F5344CB8AC3E}">
        <p14:creationId xmlns:p14="http://schemas.microsoft.com/office/powerpoint/2010/main" xmlns="" val="112133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61</a:t>
            </a:fld>
            <a:endParaRPr lang="zh-CN" altLang="en-US"/>
          </a:p>
        </p:txBody>
      </p:sp>
    </p:spTree>
    <p:extLst>
      <p:ext uri="{BB962C8B-B14F-4D97-AF65-F5344CB8AC3E}">
        <p14:creationId xmlns:p14="http://schemas.microsoft.com/office/powerpoint/2010/main" xmlns="" val="35413206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62</a:t>
            </a:fld>
            <a:endParaRPr lang="zh-CN" altLang="en-US"/>
          </a:p>
        </p:txBody>
      </p:sp>
    </p:spTree>
    <p:extLst>
      <p:ext uri="{BB962C8B-B14F-4D97-AF65-F5344CB8AC3E}">
        <p14:creationId xmlns:p14="http://schemas.microsoft.com/office/powerpoint/2010/main" xmlns="" val="1895321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63</a:t>
            </a:fld>
            <a:endParaRPr lang="zh-CN" altLang="en-US"/>
          </a:p>
        </p:txBody>
      </p:sp>
    </p:spTree>
    <p:extLst>
      <p:ext uri="{BB962C8B-B14F-4D97-AF65-F5344CB8AC3E}">
        <p14:creationId xmlns:p14="http://schemas.microsoft.com/office/powerpoint/2010/main" xmlns="" val="533657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64</a:t>
            </a:fld>
            <a:endParaRPr lang="zh-CN" altLang="en-US"/>
          </a:p>
        </p:txBody>
      </p:sp>
    </p:spTree>
    <p:extLst>
      <p:ext uri="{BB962C8B-B14F-4D97-AF65-F5344CB8AC3E}">
        <p14:creationId xmlns:p14="http://schemas.microsoft.com/office/powerpoint/2010/main" xmlns="" val="1720118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65</a:t>
            </a:fld>
            <a:endParaRPr lang="zh-CN" altLang="en-US"/>
          </a:p>
        </p:txBody>
      </p:sp>
    </p:spTree>
    <p:extLst>
      <p:ext uri="{BB962C8B-B14F-4D97-AF65-F5344CB8AC3E}">
        <p14:creationId xmlns:p14="http://schemas.microsoft.com/office/powerpoint/2010/main" xmlns="" val="18077877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66</a:t>
            </a:fld>
            <a:endParaRPr lang="zh-CN" altLang="en-US"/>
          </a:p>
        </p:txBody>
      </p:sp>
    </p:spTree>
    <p:extLst>
      <p:ext uri="{BB962C8B-B14F-4D97-AF65-F5344CB8AC3E}">
        <p14:creationId xmlns:p14="http://schemas.microsoft.com/office/powerpoint/2010/main" xmlns="" val="1926617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67</a:t>
            </a:fld>
            <a:endParaRPr lang="zh-CN" altLang="en-US"/>
          </a:p>
        </p:txBody>
      </p:sp>
    </p:spTree>
    <p:extLst>
      <p:ext uri="{BB962C8B-B14F-4D97-AF65-F5344CB8AC3E}">
        <p14:creationId xmlns:p14="http://schemas.microsoft.com/office/powerpoint/2010/main" xmlns="" val="10763381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68</a:t>
            </a:fld>
            <a:endParaRPr lang="zh-CN" altLang="en-US"/>
          </a:p>
        </p:txBody>
      </p:sp>
    </p:spTree>
    <p:extLst>
      <p:ext uri="{BB962C8B-B14F-4D97-AF65-F5344CB8AC3E}">
        <p14:creationId xmlns:p14="http://schemas.microsoft.com/office/powerpoint/2010/main" xmlns="" val="8760039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69</a:t>
            </a:fld>
            <a:endParaRPr lang="zh-CN" altLang="en-US"/>
          </a:p>
        </p:txBody>
      </p:sp>
    </p:spTree>
    <p:extLst>
      <p:ext uri="{BB962C8B-B14F-4D97-AF65-F5344CB8AC3E}">
        <p14:creationId xmlns:p14="http://schemas.microsoft.com/office/powerpoint/2010/main" xmlns="" val="1097338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70</a:t>
            </a:fld>
            <a:endParaRPr lang="zh-CN" altLang="en-US"/>
          </a:p>
        </p:txBody>
      </p:sp>
    </p:spTree>
    <p:extLst>
      <p:ext uri="{BB962C8B-B14F-4D97-AF65-F5344CB8AC3E}">
        <p14:creationId xmlns:p14="http://schemas.microsoft.com/office/powerpoint/2010/main" xmlns="" val="1315963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a:t>
            </a:fld>
            <a:endParaRPr lang="zh-CN" altLang="en-US"/>
          </a:p>
        </p:txBody>
      </p:sp>
    </p:spTree>
    <p:extLst>
      <p:ext uri="{BB962C8B-B14F-4D97-AF65-F5344CB8AC3E}">
        <p14:creationId xmlns:p14="http://schemas.microsoft.com/office/powerpoint/2010/main" xmlns="" val="1962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71</a:t>
            </a:fld>
            <a:endParaRPr lang="zh-CN" altLang="en-US"/>
          </a:p>
        </p:txBody>
      </p:sp>
    </p:spTree>
    <p:extLst>
      <p:ext uri="{BB962C8B-B14F-4D97-AF65-F5344CB8AC3E}">
        <p14:creationId xmlns:p14="http://schemas.microsoft.com/office/powerpoint/2010/main" xmlns="" val="17217667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72</a:t>
            </a:fld>
            <a:endParaRPr lang="zh-CN" altLang="en-US"/>
          </a:p>
        </p:txBody>
      </p:sp>
    </p:spTree>
    <p:extLst>
      <p:ext uri="{BB962C8B-B14F-4D97-AF65-F5344CB8AC3E}">
        <p14:creationId xmlns:p14="http://schemas.microsoft.com/office/powerpoint/2010/main" xmlns="" val="3309269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73</a:t>
            </a:fld>
            <a:endParaRPr lang="zh-CN" altLang="en-US"/>
          </a:p>
        </p:txBody>
      </p:sp>
    </p:spTree>
    <p:extLst>
      <p:ext uri="{BB962C8B-B14F-4D97-AF65-F5344CB8AC3E}">
        <p14:creationId xmlns:p14="http://schemas.microsoft.com/office/powerpoint/2010/main" xmlns="" val="34597199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74</a:t>
            </a:fld>
            <a:endParaRPr lang="zh-CN" altLang="en-US"/>
          </a:p>
        </p:txBody>
      </p:sp>
    </p:spTree>
    <p:extLst>
      <p:ext uri="{BB962C8B-B14F-4D97-AF65-F5344CB8AC3E}">
        <p14:creationId xmlns:p14="http://schemas.microsoft.com/office/powerpoint/2010/main" xmlns="" val="7333582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75</a:t>
            </a:fld>
            <a:endParaRPr lang="zh-CN" altLang="en-US"/>
          </a:p>
        </p:txBody>
      </p:sp>
    </p:spTree>
    <p:extLst>
      <p:ext uri="{BB962C8B-B14F-4D97-AF65-F5344CB8AC3E}">
        <p14:creationId xmlns:p14="http://schemas.microsoft.com/office/powerpoint/2010/main" xmlns="" val="533205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76</a:t>
            </a:fld>
            <a:endParaRPr lang="zh-CN" altLang="en-US"/>
          </a:p>
        </p:txBody>
      </p:sp>
    </p:spTree>
    <p:extLst>
      <p:ext uri="{BB962C8B-B14F-4D97-AF65-F5344CB8AC3E}">
        <p14:creationId xmlns:p14="http://schemas.microsoft.com/office/powerpoint/2010/main" xmlns="" val="35732430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77</a:t>
            </a:fld>
            <a:endParaRPr lang="zh-CN" altLang="en-US"/>
          </a:p>
        </p:txBody>
      </p:sp>
    </p:spTree>
    <p:extLst>
      <p:ext uri="{BB962C8B-B14F-4D97-AF65-F5344CB8AC3E}">
        <p14:creationId xmlns:p14="http://schemas.microsoft.com/office/powerpoint/2010/main" xmlns="" val="21217069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78</a:t>
            </a:fld>
            <a:endParaRPr lang="zh-CN" altLang="en-US"/>
          </a:p>
        </p:txBody>
      </p:sp>
    </p:spTree>
    <p:extLst>
      <p:ext uri="{BB962C8B-B14F-4D97-AF65-F5344CB8AC3E}">
        <p14:creationId xmlns:p14="http://schemas.microsoft.com/office/powerpoint/2010/main" xmlns="" val="3524555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79</a:t>
            </a:fld>
            <a:endParaRPr lang="zh-CN" altLang="en-US"/>
          </a:p>
        </p:txBody>
      </p:sp>
    </p:spTree>
    <p:extLst>
      <p:ext uri="{BB962C8B-B14F-4D97-AF65-F5344CB8AC3E}">
        <p14:creationId xmlns:p14="http://schemas.microsoft.com/office/powerpoint/2010/main" xmlns="" val="3616356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80</a:t>
            </a:fld>
            <a:endParaRPr lang="zh-CN" altLang="en-US"/>
          </a:p>
        </p:txBody>
      </p:sp>
    </p:spTree>
    <p:extLst>
      <p:ext uri="{BB962C8B-B14F-4D97-AF65-F5344CB8AC3E}">
        <p14:creationId xmlns:p14="http://schemas.microsoft.com/office/powerpoint/2010/main" xmlns="" val="2489169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a:t>
            </a:fld>
            <a:endParaRPr lang="zh-CN" altLang="en-US"/>
          </a:p>
        </p:txBody>
      </p:sp>
    </p:spTree>
    <p:extLst>
      <p:ext uri="{BB962C8B-B14F-4D97-AF65-F5344CB8AC3E}">
        <p14:creationId xmlns:p14="http://schemas.microsoft.com/office/powerpoint/2010/main" xmlns="" val="3111217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81</a:t>
            </a:fld>
            <a:endParaRPr lang="zh-CN" altLang="en-US"/>
          </a:p>
        </p:txBody>
      </p:sp>
    </p:spTree>
    <p:extLst>
      <p:ext uri="{BB962C8B-B14F-4D97-AF65-F5344CB8AC3E}">
        <p14:creationId xmlns:p14="http://schemas.microsoft.com/office/powerpoint/2010/main" xmlns="" val="31739974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82</a:t>
            </a:fld>
            <a:endParaRPr lang="zh-CN" altLang="en-US"/>
          </a:p>
        </p:txBody>
      </p:sp>
    </p:spTree>
    <p:extLst>
      <p:ext uri="{BB962C8B-B14F-4D97-AF65-F5344CB8AC3E}">
        <p14:creationId xmlns:p14="http://schemas.microsoft.com/office/powerpoint/2010/main" xmlns="" val="37075103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A404D6-E00A-4CBC-AC62-61495733E230}" type="slidenum">
              <a:rPr lang="en-US" altLang="zh-CN" smtClean="0"/>
              <a:pPr/>
              <a:t>83</a:t>
            </a:fld>
            <a:endParaRPr lang="en-US" altLang="zh-CN"/>
          </a:p>
        </p:txBody>
      </p:sp>
    </p:spTree>
    <p:extLst>
      <p:ext uri="{BB962C8B-B14F-4D97-AF65-F5344CB8AC3E}">
        <p14:creationId xmlns:p14="http://schemas.microsoft.com/office/powerpoint/2010/main" xmlns="" val="35531163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84</a:t>
            </a:fld>
            <a:endParaRPr lang="zh-CN" altLang="en-US"/>
          </a:p>
        </p:txBody>
      </p:sp>
    </p:spTree>
    <p:extLst>
      <p:ext uri="{BB962C8B-B14F-4D97-AF65-F5344CB8AC3E}">
        <p14:creationId xmlns:p14="http://schemas.microsoft.com/office/powerpoint/2010/main" xmlns="" val="16056063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85</a:t>
            </a:fld>
            <a:endParaRPr lang="zh-CN" altLang="en-US"/>
          </a:p>
        </p:txBody>
      </p:sp>
    </p:spTree>
    <p:extLst>
      <p:ext uri="{BB962C8B-B14F-4D97-AF65-F5344CB8AC3E}">
        <p14:creationId xmlns:p14="http://schemas.microsoft.com/office/powerpoint/2010/main" xmlns="" val="10134903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86</a:t>
            </a:fld>
            <a:endParaRPr lang="zh-CN" altLang="en-US"/>
          </a:p>
        </p:txBody>
      </p:sp>
    </p:spTree>
    <p:extLst>
      <p:ext uri="{BB962C8B-B14F-4D97-AF65-F5344CB8AC3E}">
        <p14:creationId xmlns:p14="http://schemas.microsoft.com/office/powerpoint/2010/main" xmlns="" val="10605267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87</a:t>
            </a:fld>
            <a:endParaRPr lang="zh-CN" altLang="en-US"/>
          </a:p>
        </p:txBody>
      </p:sp>
    </p:spTree>
    <p:extLst>
      <p:ext uri="{BB962C8B-B14F-4D97-AF65-F5344CB8AC3E}">
        <p14:creationId xmlns:p14="http://schemas.microsoft.com/office/powerpoint/2010/main" xmlns="" val="20751762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88</a:t>
            </a:fld>
            <a:endParaRPr lang="zh-CN" altLang="en-US"/>
          </a:p>
        </p:txBody>
      </p:sp>
    </p:spTree>
    <p:extLst>
      <p:ext uri="{BB962C8B-B14F-4D97-AF65-F5344CB8AC3E}">
        <p14:creationId xmlns:p14="http://schemas.microsoft.com/office/powerpoint/2010/main" xmlns="" val="14377992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89</a:t>
            </a:fld>
            <a:endParaRPr lang="zh-CN" altLang="en-US"/>
          </a:p>
        </p:txBody>
      </p:sp>
    </p:spTree>
    <p:extLst>
      <p:ext uri="{BB962C8B-B14F-4D97-AF65-F5344CB8AC3E}">
        <p14:creationId xmlns:p14="http://schemas.microsoft.com/office/powerpoint/2010/main" xmlns="" val="9840248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90</a:t>
            </a:fld>
            <a:endParaRPr lang="zh-CN" altLang="en-US"/>
          </a:p>
        </p:txBody>
      </p:sp>
    </p:spTree>
    <p:extLst>
      <p:ext uri="{BB962C8B-B14F-4D97-AF65-F5344CB8AC3E}">
        <p14:creationId xmlns:p14="http://schemas.microsoft.com/office/powerpoint/2010/main" xmlns="" val="1746854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9</a:t>
            </a:fld>
            <a:endParaRPr lang="zh-CN" altLang="en-US"/>
          </a:p>
        </p:txBody>
      </p:sp>
    </p:spTree>
    <p:extLst>
      <p:ext uri="{BB962C8B-B14F-4D97-AF65-F5344CB8AC3E}">
        <p14:creationId xmlns:p14="http://schemas.microsoft.com/office/powerpoint/2010/main" xmlns="" val="1224041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91</a:t>
            </a:fld>
            <a:endParaRPr lang="zh-CN" altLang="en-US"/>
          </a:p>
        </p:txBody>
      </p:sp>
    </p:spTree>
    <p:extLst>
      <p:ext uri="{BB962C8B-B14F-4D97-AF65-F5344CB8AC3E}">
        <p14:creationId xmlns:p14="http://schemas.microsoft.com/office/powerpoint/2010/main" xmlns="" val="9704097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92</a:t>
            </a:fld>
            <a:endParaRPr lang="zh-CN" altLang="en-US"/>
          </a:p>
        </p:txBody>
      </p:sp>
    </p:spTree>
    <p:extLst>
      <p:ext uri="{BB962C8B-B14F-4D97-AF65-F5344CB8AC3E}">
        <p14:creationId xmlns:p14="http://schemas.microsoft.com/office/powerpoint/2010/main" xmlns="" val="288677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93</a:t>
            </a:fld>
            <a:endParaRPr lang="zh-CN" altLang="en-US"/>
          </a:p>
        </p:txBody>
      </p:sp>
    </p:spTree>
    <p:extLst>
      <p:ext uri="{BB962C8B-B14F-4D97-AF65-F5344CB8AC3E}">
        <p14:creationId xmlns:p14="http://schemas.microsoft.com/office/powerpoint/2010/main" xmlns="" val="8198008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94</a:t>
            </a:fld>
            <a:endParaRPr lang="zh-CN" altLang="en-US"/>
          </a:p>
        </p:txBody>
      </p:sp>
    </p:spTree>
    <p:extLst>
      <p:ext uri="{BB962C8B-B14F-4D97-AF65-F5344CB8AC3E}">
        <p14:creationId xmlns:p14="http://schemas.microsoft.com/office/powerpoint/2010/main" xmlns="" val="24716452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82356C-4DD4-417B-84B8-170793B28C9A}" type="slidenum">
              <a:rPr lang="zh-CN" altLang="en-US" smtClean="0"/>
              <a:pPr/>
              <a:t>95</a:t>
            </a:fld>
            <a:endParaRPr lang="zh-CN" altLang="en-US"/>
          </a:p>
        </p:txBody>
      </p:sp>
    </p:spTree>
    <p:extLst>
      <p:ext uri="{BB962C8B-B14F-4D97-AF65-F5344CB8AC3E}">
        <p14:creationId xmlns:p14="http://schemas.microsoft.com/office/powerpoint/2010/main" xmlns="" val="3468731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C63D31C3-6F2C-43A7-B71D-40CCB7A5BAF1}" type="datetimeFigureOut">
              <a:rPr lang="zh-CN" altLang="en-US" smtClean="0"/>
              <a:pPr/>
              <a:t>2013/9/27</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953C64CC-0C61-4E7C-A4C4-FDC822F38AFD}"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C63D31C3-6F2C-43A7-B71D-40CCB7A5BAF1}" type="datetimeFigureOut">
              <a:rPr lang="zh-CN" altLang="en-US" smtClean="0"/>
              <a:pPr/>
              <a:t>2013/9/27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53C64CC-0C61-4E7C-A4C4-FDC822F38AFD}"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C63D31C3-6F2C-43A7-B71D-40CCB7A5BAF1}" type="datetimeFigureOut">
              <a:rPr lang="zh-CN" altLang="en-US" smtClean="0"/>
              <a:pPr/>
              <a:t>2013/9/27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53C64CC-0C61-4E7C-A4C4-FDC822F38AFD}"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C63D31C3-6F2C-43A7-B71D-40CCB7A5BAF1}" type="datetimeFigureOut">
              <a:rPr lang="zh-CN" altLang="en-US" smtClean="0"/>
              <a:pPr/>
              <a:t>2013/9/27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53C64CC-0C61-4E7C-A4C4-FDC822F38AFD}" type="slidenum">
              <a:rPr lang="zh-CN" altLang="en-US" smtClean="0"/>
              <a:pPr/>
              <a:t>‹#›</a:t>
            </a:fld>
            <a:endParaRPr lang="zh-CN" altLang="en-US"/>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C63D31C3-6F2C-43A7-B71D-40CCB7A5BAF1}" type="datetimeFigureOut">
              <a:rPr lang="zh-CN" altLang="en-US" smtClean="0"/>
              <a:pPr/>
              <a:t>2013/9/27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953C64CC-0C61-4E7C-A4C4-FDC822F38AFD}" type="slidenum">
              <a:rPr lang="zh-CN" altLang="en-US" smtClean="0"/>
              <a:pPr/>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C63D31C3-6F2C-43A7-B71D-40CCB7A5BAF1}" type="datetimeFigureOut">
              <a:rPr lang="zh-CN" altLang="en-US" smtClean="0"/>
              <a:pPr/>
              <a:t>2013/9/27</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953C64CC-0C61-4E7C-A4C4-FDC822F38AFD}" type="slidenum">
              <a:rPr lang="zh-CN" altLang="en-US" smtClean="0"/>
              <a:pPr/>
              <a:t>‹#›</a:t>
            </a:fld>
            <a:endParaRPr lang="zh-CN" altLang="en-US"/>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C63D31C3-6F2C-43A7-B71D-40CCB7A5BAF1}" type="datetimeFigureOut">
              <a:rPr lang="zh-CN" altLang="en-US" smtClean="0"/>
              <a:pPr/>
              <a:t>2013/9/27</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953C64CC-0C61-4E7C-A4C4-FDC822F38AFD}"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C63D31C3-6F2C-43A7-B71D-40CCB7A5BAF1}" type="datetimeFigureOut">
              <a:rPr lang="zh-CN" altLang="en-US" smtClean="0"/>
              <a:pPr/>
              <a:t>2013/9/27</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953C64CC-0C61-4E7C-A4C4-FDC822F38AFD}" type="slidenum">
              <a:rPr lang="zh-CN" altLang="en-US" smtClean="0"/>
              <a:pPr/>
              <a:t>‹#›</a:t>
            </a:fld>
            <a:endParaRPr lang="zh-CN" altLang="en-US"/>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C63D31C3-6F2C-43A7-B71D-40CCB7A5BAF1}" type="datetimeFigureOut">
              <a:rPr lang="zh-CN" altLang="en-US" smtClean="0"/>
              <a:pPr/>
              <a:t>2013/9/27</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953C64CC-0C61-4E7C-A4C4-FDC822F38AFD}"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C63D31C3-6F2C-43A7-B71D-40CCB7A5BAF1}" type="datetimeFigureOut">
              <a:rPr lang="zh-CN" altLang="en-US" smtClean="0"/>
              <a:pPr/>
              <a:t>2013/9/27</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953C64CC-0C61-4E7C-A4C4-FDC822F38AFD}"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C63D31C3-6F2C-43A7-B71D-40CCB7A5BAF1}" type="datetimeFigureOut">
              <a:rPr lang="zh-CN" altLang="en-US" smtClean="0"/>
              <a:pPr/>
              <a:t>2013/9/27</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953C64CC-0C61-4E7C-A4C4-FDC822F38AFD}" type="slidenum">
              <a:rPr lang="zh-CN" altLang="en-US" smtClean="0"/>
              <a:pPr/>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C63D31C3-6F2C-43A7-B71D-40CCB7A5BAF1}" type="datetimeFigureOut">
              <a:rPr lang="zh-CN" altLang="en-US" smtClean="0"/>
              <a:pPr/>
              <a:t>2013/9/27</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953C64CC-0C61-4E7C-A4C4-FDC822F38AF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2.png"/><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4.png"/><Relationship Id="rId4"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35.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28.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47.xml"/><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1.bin"/><Relationship Id="rId11" Type="http://schemas.openxmlformats.org/officeDocument/2006/relationships/oleObject" Target="../embeddings/oleObject36.bin"/><Relationship Id="rId5" Type="http://schemas.openxmlformats.org/officeDocument/2006/relationships/oleObject" Target="../embeddings/oleObject30.bin"/><Relationship Id="rId10" Type="http://schemas.openxmlformats.org/officeDocument/2006/relationships/oleObject" Target="../embeddings/oleObject35.bin"/><Relationship Id="rId4" Type="http://schemas.openxmlformats.org/officeDocument/2006/relationships/image" Target="../media/image59.png"/><Relationship Id="rId9" Type="http://schemas.openxmlformats.org/officeDocument/2006/relationships/oleObject" Target="../embeddings/oleObject34.bin"/></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oleObject" Target="../embeddings/oleObject37.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oleObject" Target="../embeddings/oleObject38.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oleObject" Target="../embeddings/oleObject5.bin"/><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77.png"/><Relationship Id="rId4" Type="http://schemas.openxmlformats.org/officeDocument/2006/relationships/oleObject" Target="../embeddings/oleObject39.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42.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43.bin"/></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oleObject" Target="../embeddings/oleObject44.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oleObject" Target="../embeddings/oleObject47.bin"/></Relationships>
</file>

<file path=ppt/slides/_rels/slide7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76.xml"/><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54.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oleObject" Target="../embeddings/oleObject55.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oleObject" Target="../embeddings/oleObject60.bin"/><Relationship Id="rId4" Type="http://schemas.openxmlformats.org/officeDocument/2006/relationships/oleObject" Target="../embeddings/oleObject59.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110.png"/><Relationship Id="rId4" Type="http://schemas.openxmlformats.org/officeDocument/2006/relationships/oleObject" Target="../embeddings/oleObject61.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62.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oleObject" Target="../embeddings/oleObject64.bin"/><Relationship Id="rId4" Type="http://schemas.openxmlformats.org/officeDocument/2006/relationships/oleObject" Target="../embeddings/oleObject63.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oleObject" Target="../embeddings/oleObject66.bin"/><Relationship Id="rId4" Type="http://schemas.openxmlformats.org/officeDocument/2006/relationships/oleObject" Target="../embeddings/oleObject65.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oleObject" Target="../embeddings/oleObject67.bin"/></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oleObject" Target="../embeddings/oleObject68.bin"/></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oleObject" Target="../embeddings/oleObject69.bin"/></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a:t>
            </a:r>
            <a:r>
              <a:rPr lang="en-US" altLang="zh-CN" dirty="0"/>
              <a:t>3</a:t>
            </a:r>
            <a:r>
              <a:rPr lang="zh-CN" altLang="en-US" dirty="0"/>
              <a:t>章 组合逻辑电路</a:t>
            </a:r>
          </a:p>
        </p:txBody>
      </p:sp>
      <p:sp>
        <p:nvSpPr>
          <p:cNvPr id="3" name="副标题 2"/>
          <p:cNvSpPr>
            <a:spLocks noGrp="1"/>
          </p:cNvSpPr>
          <p:nvPr>
            <p:ph type="subTitle" idx="1"/>
          </p:nvPr>
        </p:nvSpPr>
        <p:spPr/>
        <p:txBody>
          <a:bodyPr>
            <a:normAutofit fontScale="92500" lnSpcReduction="20000"/>
          </a:bodyPr>
          <a:lstStyle/>
          <a:p>
            <a:r>
              <a:rPr lang="zh-CN" altLang="en-US" dirty="0" smtClean="0"/>
              <a:t>姜旭升</a:t>
            </a:r>
            <a:endParaRPr lang="en-US" altLang="zh-CN" dirty="0" smtClean="0"/>
          </a:p>
          <a:p>
            <a:r>
              <a:rPr lang="zh-CN" altLang="en-US" dirty="0" smtClean="0"/>
              <a:t>浙江理工大学信息学院</a:t>
            </a:r>
            <a:endParaRPr lang="en-US" altLang="zh-CN" dirty="0" smtClean="0"/>
          </a:p>
          <a:p>
            <a:r>
              <a:rPr lang="en-US" altLang="zh-CN" dirty="0" smtClean="0"/>
              <a:t>2012-9</a:t>
            </a:r>
            <a:endParaRPr lang="zh-CN" altLang="en-US" dirty="0"/>
          </a:p>
        </p:txBody>
      </p:sp>
    </p:spTree>
    <p:extLst>
      <p:ext uri="{BB962C8B-B14F-4D97-AF65-F5344CB8AC3E}">
        <p14:creationId xmlns:p14="http://schemas.microsoft.com/office/powerpoint/2010/main" xmlns="" val="852715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lang="zh-CN" altLang="en-US" dirty="0" smtClean="0"/>
              <a:t>进行</a:t>
            </a:r>
            <a:r>
              <a:rPr lang="zh-CN" altLang="en-US" dirty="0"/>
              <a:t>逻辑抽象</a:t>
            </a:r>
          </a:p>
          <a:p>
            <a:pPr lvl="1"/>
            <a:r>
              <a:rPr lang="zh-CN" altLang="en-US" dirty="0" smtClean="0"/>
              <a:t>分析</a:t>
            </a:r>
            <a:r>
              <a:rPr lang="zh-CN" altLang="en-US" dirty="0"/>
              <a:t>事件的逻辑因果关系，确定输入变量和输出变量；</a:t>
            </a:r>
          </a:p>
          <a:p>
            <a:pPr lvl="1"/>
            <a:r>
              <a:rPr lang="zh-CN" altLang="en-US" dirty="0" smtClean="0"/>
              <a:t>定义</a:t>
            </a:r>
            <a:r>
              <a:rPr lang="zh-CN" altLang="en-US" dirty="0"/>
              <a:t>逻辑状态的含义，即逻辑状态的赋值；</a:t>
            </a:r>
          </a:p>
          <a:p>
            <a:pPr lvl="1"/>
            <a:r>
              <a:rPr lang="zh-CN" altLang="en-US" dirty="0" smtClean="0"/>
              <a:t>根据</a:t>
            </a:r>
            <a:r>
              <a:rPr lang="zh-CN" altLang="en-US" dirty="0"/>
              <a:t>给定的逻辑因果关系列出逻辑真值表。</a:t>
            </a:r>
          </a:p>
          <a:p>
            <a:r>
              <a:rPr lang="zh-CN" altLang="en-US" dirty="0" smtClean="0"/>
              <a:t>写出</a:t>
            </a:r>
            <a:r>
              <a:rPr lang="zh-CN" altLang="en-US" dirty="0"/>
              <a:t>逻辑函数式</a:t>
            </a:r>
          </a:p>
          <a:p>
            <a:pPr lvl="1"/>
            <a:r>
              <a:rPr lang="zh-CN" altLang="en-US" dirty="0"/>
              <a:t>由得到的真值表写出输出变量的逻辑函数式。</a:t>
            </a:r>
          </a:p>
          <a:p>
            <a:r>
              <a:rPr lang="zh-CN" altLang="en-US" dirty="0" smtClean="0"/>
              <a:t>选定</a:t>
            </a:r>
            <a:r>
              <a:rPr lang="zh-CN" altLang="en-US" dirty="0"/>
              <a:t>器件的类型</a:t>
            </a:r>
          </a:p>
          <a:p>
            <a:pPr lvl="1"/>
            <a:r>
              <a:rPr lang="zh-CN" altLang="en-US" dirty="0"/>
              <a:t>根据对电路的具体要求和实际器件的资源情况而定。</a:t>
            </a:r>
          </a:p>
          <a:p>
            <a:r>
              <a:rPr lang="zh-CN" altLang="en-US" dirty="0" smtClean="0"/>
              <a:t>将</a:t>
            </a:r>
            <a:r>
              <a:rPr lang="zh-CN" altLang="en-US" dirty="0"/>
              <a:t>逻辑函数化简或变换成适当地形式</a:t>
            </a:r>
          </a:p>
          <a:p>
            <a:pPr lvl="1"/>
            <a:r>
              <a:rPr lang="zh-CN" altLang="en-US" dirty="0"/>
              <a:t>如与非－与非式，或非－或非式等。</a:t>
            </a:r>
          </a:p>
          <a:p>
            <a:r>
              <a:rPr lang="zh-CN" altLang="en-US" dirty="0" smtClean="0"/>
              <a:t>根据</a:t>
            </a:r>
            <a:r>
              <a:rPr lang="zh-CN" altLang="en-US" dirty="0"/>
              <a:t>化简或变换后的逻辑函数式，画出</a:t>
            </a:r>
            <a:r>
              <a:rPr lang="zh-CN" altLang="en-US" dirty="0" smtClean="0"/>
              <a:t>逻辑电路图</a:t>
            </a:r>
            <a:r>
              <a:rPr lang="zh-CN" altLang="en-US" dirty="0"/>
              <a:t>。</a:t>
            </a:r>
          </a:p>
          <a:p>
            <a:r>
              <a:rPr lang="zh-CN" altLang="en-US" dirty="0" smtClean="0"/>
              <a:t>工艺</a:t>
            </a:r>
            <a:r>
              <a:rPr lang="zh-CN" altLang="en-US" dirty="0"/>
              <a:t>设计</a:t>
            </a:r>
          </a:p>
          <a:p>
            <a:endParaRPr lang="zh-CN" altLang="en-US" dirty="0"/>
          </a:p>
        </p:txBody>
      </p:sp>
      <p:sp>
        <p:nvSpPr>
          <p:cNvPr id="3" name="标题 2"/>
          <p:cNvSpPr>
            <a:spLocks noGrp="1"/>
          </p:cNvSpPr>
          <p:nvPr>
            <p:ph type="title"/>
          </p:nvPr>
        </p:nvSpPr>
        <p:spPr/>
        <p:txBody>
          <a:bodyPr/>
          <a:lstStyle/>
          <a:p>
            <a:r>
              <a:rPr lang="zh-CN" altLang="en-US" dirty="0"/>
              <a:t>逻辑设计的步骤</a:t>
            </a:r>
          </a:p>
        </p:txBody>
      </p:sp>
    </p:spTree>
    <p:extLst>
      <p:ext uri="{BB962C8B-B14F-4D97-AF65-F5344CB8AC3E}">
        <p14:creationId xmlns:p14="http://schemas.microsoft.com/office/powerpoint/2010/main" xmlns="" val="302141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逻辑设计过程图</a:t>
            </a:r>
            <a:endParaRPr lang="zh-CN" altLang="en-US" dirty="0"/>
          </a:p>
        </p:txBody>
      </p:sp>
      <p:graphicFrame>
        <p:nvGraphicFramePr>
          <p:cNvPr id="4" name="内容占位符 3"/>
          <p:cNvGraphicFramePr>
            <a:graphicFrameLocks noGrp="1" noChangeAspect="1"/>
          </p:cNvGraphicFramePr>
          <p:nvPr>
            <p:ph idx="1"/>
            <p:extLst>
              <p:ext uri="{D42A27DB-BD31-4B8C-83A1-F6EECF244321}">
                <p14:modId xmlns:p14="http://schemas.microsoft.com/office/powerpoint/2010/main" xmlns="" val="2629259636"/>
              </p:ext>
            </p:extLst>
          </p:nvPr>
        </p:nvGraphicFramePr>
        <p:xfrm>
          <a:off x="827584" y="2060848"/>
          <a:ext cx="7258668" cy="2736304"/>
        </p:xfrm>
        <a:graphic>
          <a:graphicData uri="http://schemas.openxmlformats.org/presentationml/2006/ole">
            <p:oleObj spid="_x0000_s5195" name="Visio" r:id="rId4" imgW="4632120" imgH="1746040" progId="">
              <p:embed/>
            </p:oleObj>
          </a:graphicData>
        </a:graphic>
      </p:graphicFrame>
    </p:spTree>
    <p:extLst>
      <p:ext uri="{BB962C8B-B14F-4D97-AF65-F5344CB8AC3E}">
        <p14:creationId xmlns:p14="http://schemas.microsoft.com/office/powerpoint/2010/main" xmlns="" val="506773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例</a:t>
            </a:r>
            <a:r>
              <a:rPr lang="en-US" altLang="zh-CN" dirty="0"/>
              <a:t>1</a:t>
            </a:r>
            <a:r>
              <a:rPr lang="zh-CN" altLang="zh-CN" dirty="0"/>
              <a:t>．在举重比赛中，有</a:t>
            </a:r>
            <a:r>
              <a:rPr lang="en-US" altLang="zh-CN" dirty="0"/>
              <a:t>3</a:t>
            </a:r>
            <a:r>
              <a:rPr lang="zh-CN" altLang="zh-CN" dirty="0"/>
              <a:t>名裁判，其中</a:t>
            </a:r>
            <a:r>
              <a:rPr lang="en-US" altLang="zh-CN" dirty="0"/>
              <a:t>1</a:t>
            </a:r>
            <a:r>
              <a:rPr lang="zh-CN" altLang="zh-CN" dirty="0"/>
              <a:t>名为主裁判。当有两名以上裁判（其中必须有</a:t>
            </a:r>
            <a:r>
              <a:rPr lang="en-US" altLang="zh-CN" dirty="0"/>
              <a:t>1</a:t>
            </a:r>
            <a:r>
              <a:rPr lang="zh-CN" altLang="zh-CN" dirty="0"/>
              <a:t>名主裁判）认为运动员举杠铃合格，就按动电钮，可发出成绩有效的信号。请设计该组合逻辑电路。</a:t>
            </a:r>
          </a:p>
          <a:p>
            <a:r>
              <a:rPr lang="zh-CN" altLang="en-US" dirty="0"/>
              <a:t>解：</a:t>
            </a:r>
          </a:p>
          <a:p>
            <a:r>
              <a:rPr lang="zh-CN" altLang="en-US" dirty="0" smtClean="0"/>
              <a:t>分析输入输出：设</a:t>
            </a:r>
            <a:r>
              <a:rPr lang="en-US" altLang="zh-CN" dirty="0"/>
              <a:t>A</a:t>
            </a:r>
            <a:r>
              <a:rPr lang="zh-CN" altLang="en-US" dirty="0"/>
              <a:t>，</a:t>
            </a:r>
            <a:r>
              <a:rPr lang="en-US" altLang="zh-CN" dirty="0"/>
              <a:t>B</a:t>
            </a:r>
            <a:r>
              <a:rPr lang="zh-CN" altLang="en-US" dirty="0"/>
              <a:t>，</a:t>
            </a:r>
            <a:r>
              <a:rPr lang="en-US" altLang="zh-CN" dirty="0"/>
              <a:t>C</a:t>
            </a:r>
            <a:r>
              <a:rPr lang="zh-CN" altLang="en-US" dirty="0"/>
              <a:t>为三名裁判，</a:t>
            </a:r>
            <a:r>
              <a:rPr lang="en-US" altLang="zh-CN" dirty="0"/>
              <a:t>A</a:t>
            </a:r>
            <a:r>
              <a:rPr lang="zh-CN" altLang="en-US" dirty="0"/>
              <a:t>是主裁判。</a:t>
            </a:r>
            <a:r>
              <a:rPr lang="en-US" altLang="zh-CN" dirty="0"/>
              <a:t>A=1</a:t>
            </a:r>
            <a:r>
              <a:rPr lang="zh-CN" altLang="en-US" dirty="0"/>
              <a:t>表示</a:t>
            </a:r>
            <a:r>
              <a:rPr lang="en-US" altLang="zh-CN" dirty="0"/>
              <a:t>A</a:t>
            </a:r>
            <a:r>
              <a:rPr lang="zh-CN" altLang="en-US" dirty="0"/>
              <a:t>认为合格，</a:t>
            </a:r>
            <a:r>
              <a:rPr lang="en-US" altLang="zh-CN" dirty="0"/>
              <a:t>A=0</a:t>
            </a:r>
            <a:r>
              <a:rPr lang="zh-CN" altLang="en-US" dirty="0"/>
              <a:t>表示</a:t>
            </a:r>
            <a:r>
              <a:rPr lang="en-US" altLang="zh-CN" dirty="0"/>
              <a:t>A</a:t>
            </a:r>
            <a:r>
              <a:rPr lang="zh-CN" altLang="en-US" dirty="0"/>
              <a:t>认为不合格，其余类推。成绩是否有效作为输出</a:t>
            </a:r>
            <a:r>
              <a:rPr lang="en-US" altLang="zh-CN" dirty="0"/>
              <a:t>Y</a:t>
            </a:r>
            <a:r>
              <a:rPr lang="zh-CN" altLang="en-US" dirty="0"/>
              <a:t>，</a:t>
            </a:r>
            <a:r>
              <a:rPr lang="en-US" altLang="zh-CN" dirty="0"/>
              <a:t>Y=1</a:t>
            </a:r>
            <a:r>
              <a:rPr lang="zh-CN" altLang="en-US" dirty="0"/>
              <a:t>表明成绩有效，</a:t>
            </a:r>
            <a:r>
              <a:rPr lang="en-US" altLang="zh-CN" dirty="0"/>
              <a:t>Y=0</a:t>
            </a:r>
            <a:r>
              <a:rPr lang="zh-CN" altLang="en-US" dirty="0"/>
              <a:t>表明成绩无效。</a:t>
            </a:r>
          </a:p>
          <a:p>
            <a:endParaRPr lang="zh-CN" altLang="en-US" dirty="0"/>
          </a:p>
        </p:txBody>
      </p:sp>
      <p:sp>
        <p:nvSpPr>
          <p:cNvPr id="3" name="标题 2"/>
          <p:cNvSpPr>
            <a:spLocks noGrp="1"/>
          </p:cNvSpPr>
          <p:nvPr>
            <p:ph type="title"/>
          </p:nvPr>
        </p:nvSpPr>
        <p:spPr/>
        <p:txBody>
          <a:bodyPr/>
          <a:lstStyle/>
          <a:p>
            <a:r>
              <a:rPr lang="zh-CN" altLang="en-US" dirty="0" smtClean="0"/>
              <a:t>逻辑设计举例</a:t>
            </a:r>
            <a:endParaRPr lang="zh-CN" altLang="en-US" dirty="0"/>
          </a:p>
        </p:txBody>
      </p:sp>
    </p:spTree>
    <p:extLst>
      <p:ext uri="{BB962C8B-B14F-4D97-AF65-F5344CB8AC3E}">
        <p14:creationId xmlns:p14="http://schemas.microsoft.com/office/powerpoint/2010/main" xmlns="" val="128598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908721"/>
            <a:ext cx="8229600" cy="1296144"/>
          </a:xfrm>
        </p:spPr>
        <p:txBody>
          <a:bodyPr/>
          <a:lstStyle/>
          <a:p>
            <a:r>
              <a:rPr lang="zh-CN" altLang="zh-CN" dirty="0"/>
              <a:t>列出真值表。真值表其实表明了输入逻辑量的所有组合态，以及针对每一种输入组合的输出值。</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xmlns="" val="4061531539"/>
              </p:ext>
            </p:extLst>
          </p:nvPr>
        </p:nvGraphicFramePr>
        <p:xfrm>
          <a:off x="2483768" y="2348880"/>
          <a:ext cx="3427755" cy="2884104"/>
        </p:xfrm>
        <a:graphic>
          <a:graphicData uri="http://schemas.openxmlformats.org/drawingml/2006/table">
            <a:tbl>
              <a:tblPr firstRow="1" firstCol="1" bandRow="1">
                <a:tableStyleId>{5C22544A-7EE6-4342-B048-85BDC9FD1C3A}</a:tableStyleId>
              </a:tblPr>
              <a:tblGrid>
                <a:gridCol w="1684888"/>
                <a:gridCol w="1742867"/>
              </a:tblGrid>
              <a:tr h="320456">
                <a:tc>
                  <a:txBody>
                    <a:bodyPr/>
                    <a:lstStyle/>
                    <a:p>
                      <a:pPr algn="just">
                        <a:spcAft>
                          <a:spcPts val="0"/>
                        </a:spcAft>
                      </a:pPr>
                      <a:r>
                        <a:rPr lang="en-US" sz="1200" kern="100">
                          <a:effectLst/>
                        </a:rPr>
                        <a:t>ABC</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Y</a:t>
                      </a:r>
                      <a:endParaRPr lang="zh-CN" sz="1200" kern="100">
                        <a:effectLst/>
                        <a:latin typeface="Calibri"/>
                        <a:ea typeface="宋体"/>
                        <a:cs typeface="Times New Roman"/>
                      </a:endParaRPr>
                    </a:p>
                  </a:txBody>
                  <a:tcPr marL="68580" marR="68580" marT="0" marB="0"/>
                </a:tc>
              </a:tr>
              <a:tr h="320456">
                <a:tc>
                  <a:txBody>
                    <a:bodyPr/>
                    <a:lstStyle/>
                    <a:p>
                      <a:pPr algn="just">
                        <a:spcAft>
                          <a:spcPts val="0"/>
                        </a:spcAft>
                      </a:pPr>
                      <a:r>
                        <a:rPr lang="en-US" sz="1200" kern="100">
                          <a:effectLst/>
                        </a:rPr>
                        <a:t>000</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0</a:t>
                      </a:r>
                      <a:endParaRPr lang="zh-CN" sz="1200" kern="100">
                        <a:effectLst/>
                        <a:latin typeface="Calibri"/>
                        <a:ea typeface="宋体"/>
                        <a:cs typeface="Times New Roman"/>
                      </a:endParaRPr>
                    </a:p>
                  </a:txBody>
                  <a:tcPr marL="68580" marR="68580" marT="0" marB="0"/>
                </a:tc>
              </a:tr>
              <a:tr h="320456">
                <a:tc>
                  <a:txBody>
                    <a:bodyPr/>
                    <a:lstStyle/>
                    <a:p>
                      <a:pPr algn="just">
                        <a:spcAft>
                          <a:spcPts val="0"/>
                        </a:spcAft>
                      </a:pPr>
                      <a:r>
                        <a:rPr lang="en-US" sz="1200" kern="100">
                          <a:effectLst/>
                        </a:rPr>
                        <a:t>001</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0</a:t>
                      </a:r>
                      <a:endParaRPr lang="zh-CN" sz="1200" kern="100">
                        <a:effectLst/>
                        <a:latin typeface="Calibri"/>
                        <a:ea typeface="宋体"/>
                        <a:cs typeface="Times New Roman"/>
                      </a:endParaRPr>
                    </a:p>
                  </a:txBody>
                  <a:tcPr marL="68580" marR="68580" marT="0" marB="0"/>
                </a:tc>
              </a:tr>
              <a:tr h="320456">
                <a:tc>
                  <a:txBody>
                    <a:bodyPr/>
                    <a:lstStyle/>
                    <a:p>
                      <a:pPr algn="just">
                        <a:spcAft>
                          <a:spcPts val="0"/>
                        </a:spcAft>
                      </a:pPr>
                      <a:r>
                        <a:rPr lang="en-US" sz="1200" kern="100">
                          <a:effectLst/>
                        </a:rPr>
                        <a:t>010</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0</a:t>
                      </a:r>
                      <a:endParaRPr lang="zh-CN" sz="1200" kern="100">
                        <a:effectLst/>
                        <a:latin typeface="Calibri"/>
                        <a:ea typeface="宋体"/>
                        <a:cs typeface="Times New Roman"/>
                      </a:endParaRPr>
                    </a:p>
                  </a:txBody>
                  <a:tcPr marL="68580" marR="68580" marT="0" marB="0"/>
                </a:tc>
              </a:tr>
              <a:tr h="320456">
                <a:tc>
                  <a:txBody>
                    <a:bodyPr/>
                    <a:lstStyle/>
                    <a:p>
                      <a:pPr algn="just">
                        <a:spcAft>
                          <a:spcPts val="0"/>
                        </a:spcAft>
                      </a:pPr>
                      <a:r>
                        <a:rPr lang="en-US" sz="1200" kern="100">
                          <a:effectLst/>
                        </a:rPr>
                        <a:t>011</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0</a:t>
                      </a:r>
                      <a:endParaRPr lang="zh-CN" sz="1200" kern="100">
                        <a:effectLst/>
                        <a:latin typeface="Calibri"/>
                        <a:ea typeface="宋体"/>
                        <a:cs typeface="Times New Roman"/>
                      </a:endParaRPr>
                    </a:p>
                  </a:txBody>
                  <a:tcPr marL="68580" marR="68580" marT="0" marB="0"/>
                </a:tc>
              </a:tr>
              <a:tr h="320456">
                <a:tc>
                  <a:txBody>
                    <a:bodyPr/>
                    <a:lstStyle/>
                    <a:p>
                      <a:pPr algn="just">
                        <a:spcAft>
                          <a:spcPts val="0"/>
                        </a:spcAft>
                      </a:pPr>
                      <a:r>
                        <a:rPr lang="en-US" sz="1200" kern="100">
                          <a:effectLst/>
                        </a:rPr>
                        <a:t>100</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0</a:t>
                      </a:r>
                      <a:endParaRPr lang="zh-CN" sz="1200" kern="100">
                        <a:effectLst/>
                        <a:latin typeface="Calibri"/>
                        <a:ea typeface="宋体"/>
                        <a:cs typeface="Times New Roman"/>
                      </a:endParaRPr>
                    </a:p>
                  </a:txBody>
                  <a:tcPr marL="68580" marR="68580" marT="0" marB="0"/>
                </a:tc>
              </a:tr>
              <a:tr h="320456">
                <a:tc>
                  <a:txBody>
                    <a:bodyPr/>
                    <a:lstStyle/>
                    <a:p>
                      <a:pPr algn="just">
                        <a:spcAft>
                          <a:spcPts val="0"/>
                        </a:spcAft>
                      </a:pPr>
                      <a:r>
                        <a:rPr lang="en-US" sz="1200" kern="100">
                          <a:effectLst/>
                        </a:rPr>
                        <a:t>101</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1</a:t>
                      </a:r>
                      <a:endParaRPr lang="zh-CN" sz="1200" kern="100">
                        <a:effectLst/>
                        <a:latin typeface="Calibri"/>
                        <a:ea typeface="宋体"/>
                        <a:cs typeface="Times New Roman"/>
                      </a:endParaRPr>
                    </a:p>
                  </a:txBody>
                  <a:tcPr marL="68580" marR="68580" marT="0" marB="0"/>
                </a:tc>
              </a:tr>
              <a:tr h="320456">
                <a:tc>
                  <a:txBody>
                    <a:bodyPr/>
                    <a:lstStyle/>
                    <a:p>
                      <a:pPr algn="just">
                        <a:spcAft>
                          <a:spcPts val="0"/>
                        </a:spcAft>
                      </a:pPr>
                      <a:r>
                        <a:rPr lang="en-US" sz="1200" kern="100">
                          <a:effectLst/>
                        </a:rPr>
                        <a:t>110</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1</a:t>
                      </a:r>
                      <a:endParaRPr lang="zh-CN" sz="1200" kern="100">
                        <a:effectLst/>
                        <a:latin typeface="Calibri"/>
                        <a:ea typeface="宋体"/>
                        <a:cs typeface="Times New Roman"/>
                      </a:endParaRPr>
                    </a:p>
                  </a:txBody>
                  <a:tcPr marL="68580" marR="68580" marT="0" marB="0"/>
                </a:tc>
              </a:tr>
              <a:tr h="320456">
                <a:tc>
                  <a:txBody>
                    <a:bodyPr/>
                    <a:lstStyle/>
                    <a:p>
                      <a:pPr algn="just">
                        <a:spcAft>
                          <a:spcPts val="0"/>
                        </a:spcAft>
                      </a:pPr>
                      <a:r>
                        <a:rPr lang="en-US" sz="1200" kern="100">
                          <a:effectLst/>
                        </a:rPr>
                        <a:t>111</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1</a:t>
                      </a:r>
                      <a:endParaRPr lang="zh-CN" sz="12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xmlns="" val="195177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764705"/>
            <a:ext cx="8229600" cy="936104"/>
          </a:xfrm>
        </p:spPr>
        <p:txBody>
          <a:bodyPr/>
          <a:lstStyle/>
          <a:p>
            <a:r>
              <a:rPr lang="zh-CN" altLang="en-US" dirty="0" smtClean="0"/>
              <a:t>写出逻辑函数式并化简</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xmlns="" val="3170921913"/>
              </p:ext>
            </p:extLst>
          </p:nvPr>
        </p:nvGraphicFramePr>
        <p:xfrm>
          <a:off x="1115616" y="1988840"/>
          <a:ext cx="1238885" cy="1645920"/>
        </p:xfrm>
        <a:graphic>
          <a:graphicData uri="http://schemas.openxmlformats.org/drawingml/2006/table">
            <a:tbl>
              <a:tblPr firstRow="1" firstCol="1" bandRow="1">
                <a:tableStyleId>{5C22544A-7EE6-4342-B048-85BDC9FD1C3A}</a:tableStyleId>
              </a:tblPr>
              <a:tblGrid>
                <a:gridCol w="608965"/>
                <a:gridCol w="629920"/>
              </a:tblGrid>
              <a:tr h="0">
                <a:tc>
                  <a:txBody>
                    <a:bodyPr/>
                    <a:lstStyle/>
                    <a:p>
                      <a:pPr algn="just">
                        <a:spcAft>
                          <a:spcPts val="0"/>
                        </a:spcAft>
                      </a:pPr>
                      <a:r>
                        <a:rPr lang="en-US" sz="1200" kern="100" dirty="0">
                          <a:effectLst/>
                        </a:rPr>
                        <a:t>ABC</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a:effectLst/>
                        </a:rPr>
                        <a:t>Y</a:t>
                      </a:r>
                      <a:endParaRPr lang="zh-CN" sz="1200" kern="100">
                        <a:effectLst/>
                        <a:latin typeface="Calibri"/>
                        <a:ea typeface="宋体"/>
                        <a:cs typeface="Times New Roman"/>
                      </a:endParaRPr>
                    </a:p>
                  </a:txBody>
                  <a:tcPr marL="68580" marR="68580" marT="0" marB="0"/>
                </a:tc>
              </a:tr>
              <a:tr h="0">
                <a:tc>
                  <a:txBody>
                    <a:bodyPr/>
                    <a:lstStyle/>
                    <a:p>
                      <a:pPr algn="just">
                        <a:spcAft>
                          <a:spcPts val="0"/>
                        </a:spcAft>
                      </a:pPr>
                      <a:r>
                        <a:rPr lang="en-US" sz="1200" kern="100">
                          <a:effectLst/>
                        </a:rPr>
                        <a:t>000</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0</a:t>
                      </a:r>
                      <a:endParaRPr lang="zh-CN" sz="1200" kern="100">
                        <a:effectLst/>
                        <a:latin typeface="Calibri"/>
                        <a:ea typeface="宋体"/>
                        <a:cs typeface="Times New Roman"/>
                      </a:endParaRPr>
                    </a:p>
                  </a:txBody>
                  <a:tcPr marL="68580" marR="68580" marT="0" marB="0"/>
                </a:tc>
              </a:tr>
              <a:tr h="0">
                <a:tc>
                  <a:txBody>
                    <a:bodyPr/>
                    <a:lstStyle/>
                    <a:p>
                      <a:pPr algn="just">
                        <a:spcAft>
                          <a:spcPts val="0"/>
                        </a:spcAft>
                      </a:pPr>
                      <a:r>
                        <a:rPr lang="en-US" sz="1200" kern="100">
                          <a:effectLst/>
                        </a:rPr>
                        <a:t>001</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0</a:t>
                      </a:r>
                      <a:endParaRPr lang="zh-CN" sz="1200" kern="100">
                        <a:effectLst/>
                        <a:latin typeface="Calibri"/>
                        <a:ea typeface="宋体"/>
                        <a:cs typeface="Times New Roman"/>
                      </a:endParaRPr>
                    </a:p>
                  </a:txBody>
                  <a:tcPr marL="68580" marR="68580" marT="0" marB="0"/>
                </a:tc>
              </a:tr>
              <a:tr h="0">
                <a:tc>
                  <a:txBody>
                    <a:bodyPr/>
                    <a:lstStyle/>
                    <a:p>
                      <a:pPr algn="just">
                        <a:spcAft>
                          <a:spcPts val="0"/>
                        </a:spcAft>
                      </a:pPr>
                      <a:r>
                        <a:rPr lang="en-US" sz="1200" kern="100">
                          <a:effectLst/>
                        </a:rPr>
                        <a:t>010</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0</a:t>
                      </a:r>
                      <a:endParaRPr lang="zh-CN" sz="1200" kern="100">
                        <a:effectLst/>
                        <a:latin typeface="Calibri"/>
                        <a:ea typeface="宋体"/>
                        <a:cs typeface="Times New Roman"/>
                      </a:endParaRPr>
                    </a:p>
                  </a:txBody>
                  <a:tcPr marL="68580" marR="68580" marT="0" marB="0"/>
                </a:tc>
              </a:tr>
              <a:tr h="0">
                <a:tc>
                  <a:txBody>
                    <a:bodyPr/>
                    <a:lstStyle/>
                    <a:p>
                      <a:pPr algn="just">
                        <a:spcAft>
                          <a:spcPts val="0"/>
                        </a:spcAft>
                      </a:pPr>
                      <a:r>
                        <a:rPr lang="en-US" sz="1200" kern="100">
                          <a:effectLst/>
                        </a:rPr>
                        <a:t>011</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0</a:t>
                      </a:r>
                      <a:endParaRPr lang="zh-CN" sz="1200" kern="100" dirty="0">
                        <a:effectLst/>
                        <a:latin typeface="Calibri"/>
                        <a:ea typeface="宋体"/>
                        <a:cs typeface="Times New Roman"/>
                      </a:endParaRPr>
                    </a:p>
                  </a:txBody>
                  <a:tcPr marL="68580" marR="68580" marT="0" marB="0"/>
                </a:tc>
              </a:tr>
              <a:tr h="0">
                <a:tc>
                  <a:txBody>
                    <a:bodyPr/>
                    <a:lstStyle/>
                    <a:p>
                      <a:pPr algn="just">
                        <a:spcAft>
                          <a:spcPts val="0"/>
                        </a:spcAft>
                      </a:pPr>
                      <a:r>
                        <a:rPr lang="en-US" sz="1200" kern="100">
                          <a:effectLst/>
                        </a:rPr>
                        <a:t>100</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0</a:t>
                      </a:r>
                      <a:endParaRPr lang="zh-CN" sz="1200" kern="100">
                        <a:effectLst/>
                        <a:latin typeface="Calibri"/>
                        <a:ea typeface="宋体"/>
                        <a:cs typeface="Times New Roman"/>
                      </a:endParaRPr>
                    </a:p>
                  </a:txBody>
                  <a:tcPr marL="68580" marR="68580" marT="0" marB="0"/>
                </a:tc>
              </a:tr>
              <a:tr h="0">
                <a:tc>
                  <a:txBody>
                    <a:bodyPr/>
                    <a:lstStyle/>
                    <a:p>
                      <a:pPr algn="just">
                        <a:spcAft>
                          <a:spcPts val="0"/>
                        </a:spcAft>
                      </a:pPr>
                      <a:r>
                        <a:rPr lang="en-US" sz="1200" kern="100">
                          <a:effectLst/>
                        </a:rPr>
                        <a:t>101</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1</a:t>
                      </a:r>
                      <a:endParaRPr lang="zh-CN" sz="1200" kern="100">
                        <a:effectLst/>
                        <a:latin typeface="Calibri"/>
                        <a:ea typeface="宋体"/>
                        <a:cs typeface="Times New Roman"/>
                      </a:endParaRPr>
                    </a:p>
                  </a:txBody>
                  <a:tcPr marL="68580" marR="68580" marT="0" marB="0"/>
                </a:tc>
              </a:tr>
              <a:tr h="0">
                <a:tc>
                  <a:txBody>
                    <a:bodyPr/>
                    <a:lstStyle/>
                    <a:p>
                      <a:pPr algn="just">
                        <a:spcAft>
                          <a:spcPts val="0"/>
                        </a:spcAft>
                      </a:pPr>
                      <a:r>
                        <a:rPr lang="en-US" sz="1200" kern="100">
                          <a:effectLst/>
                        </a:rPr>
                        <a:t>110</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1</a:t>
                      </a:r>
                      <a:endParaRPr lang="zh-CN" sz="1200" kern="100">
                        <a:effectLst/>
                        <a:latin typeface="Calibri"/>
                        <a:ea typeface="宋体"/>
                        <a:cs typeface="Times New Roman"/>
                      </a:endParaRPr>
                    </a:p>
                  </a:txBody>
                  <a:tcPr marL="68580" marR="68580" marT="0" marB="0"/>
                </a:tc>
              </a:tr>
              <a:tr h="0">
                <a:tc>
                  <a:txBody>
                    <a:bodyPr/>
                    <a:lstStyle/>
                    <a:p>
                      <a:pPr algn="just">
                        <a:spcAft>
                          <a:spcPts val="0"/>
                        </a:spcAft>
                      </a:pPr>
                      <a:r>
                        <a:rPr lang="en-US" sz="1200" kern="100">
                          <a:effectLst/>
                        </a:rPr>
                        <a:t>111</a:t>
                      </a:r>
                      <a:endParaRPr lang="zh-CN" sz="120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1</a:t>
                      </a:r>
                      <a:endParaRPr lang="zh-CN" sz="1200" kern="100" dirty="0">
                        <a:effectLst/>
                        <a:latin typeface="Calibri"/>
                        <a:ea typeface="宋体"/>
                        <a:cs typeface="Times New Roman"/>
                      </a:endParaRPr>
                    </a:p>
                  </a:txBody>
                  <a:tcPr marL="68580" marR="68580" marT="0" marB="0"/>
                </a:tc>
              </a:tr>
            </a:tbl>
          </a:graphicData>
        </a:graphic>
      </p:graphicFrame>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1287599182"/>
              </p:ext>
            </p:extLst>
          </p:nvPr>
        </p:nvGraphicFramePr>
        <p:xfrm>
          <a:off x="3203848" y="1700808"/>
          <a:ext cx="3802022" cy="1728192"/>
        </p:xfrm>
        <a:graphic>
          <a:graphicData uri="http://schemas.openxmlformats.org/presentationml/2006/ole">
            <p:oleObj spid="_x0000_s7242" name="Visio" r:id="rId4" imgW="1697220" imgH="767751" progId="">
              <p:embed/>
            </p:oleObj>
          </a:graphicData>
        </a:graphic>
      </p:graphicFrame>
      <mc:AlternateContent xmlns:mc="http://schemas.openxmlformats.org/markup-compatibility/2006">
        <mc:Choice xmlns:a14="http://schemas.microsoft.com/office/drawing/2010/main" xmlns="" Requires="a14">
          <p:sp>
            <p:nvSpPr>
              <p:cNvPr id="7" name="矩形 6"/>
              <p:cNvSpPr/>
              <p:nvPr/>
            </p:nvSpPr>
            <p:spPr>
              <a:xfrm>
                <a:off x="971600" y="4149079"/>
                <a:ext cx="5544616" cy="1057341"/>
              </a:xfrm>
              <a:prstGeom prst="rect">
                <a:avLst/>
              </a:prstGeom>
            </p:spPr>
            <p:txBody>
              <a:bodyPr wrap="square">
                <a:spAutoFit/>
              </a:bodyPr>
              <a:lstStyle/>
              <a:p>
                <a:r>
                  <a:rPr lang="zh-CN" altLang="zh-CN" sz="2000" dirty="0"/>
                  <a:t>逻辑表达式：</a:t>
                </a:r>
                <a:r>
                  <a:rPr lang="en-US" altLang="zh-CN" sz="2000" dirty="0"/>
                  <a:t>Y=AB+AC</a:t>
                </a:r>
                <a:r>
                  <a:rPr lang="zh-CN" altLang="zh-CN" sz="2000" dirty="0"/>
                  <a:t>。</a:t>
                </a:r>
              </a:p>
              <a:p>
                <a:r>
                  <a:rPr lang="zh-CN" altLang="zh-CN" sz="2000" dirty="0"/>
                  <a:t>如果需要使用与非门实现，则需化为与非式。</a:t>
                </a:r>
              </a:p>
              <a:p>
                <a:pPr/>
                <a14:m>
                  <m:oMathPara xmlns:m="http://schemas.openxmlformats.org/officeDocument/2006/math">
                    <m:oMathParaPr>
                      <m:jc m:val="left"/>
                    </m:oMathParaPr>
                    <m:oMath xmlns:m="http://schemas.openxmlformats.org/officeDocument/2006/math">
                      <m:r>
                        <m:rPr>
                          <m:sty m:val="p"/>
                        </m:rPr>
                        <a:rPr lang="en-US" altLang="zh-CN" sz="2000">
                          <a:latin typeface="Cambria Math"/>
                        </a:rPr>
                        <m:t>Y</m:t>
                      </m:r>
                      <m:r>
                        <a:rPr lang="en-US" altLang="zh-CN" sz="2000">
                          <a:latin typeface="Cambria Math"/>
                        </a:rPr>
                        <m:t>=</m:t>
                      </m:r>
                      <m:acc>
                        <m:accPr>
                          <m:chr m:val="̅"/>
                          <m:ctrlPr>
                            <a:rPr lang="zh-CN" altLang="zh-CN" sz="2000" i="1">
                              <a:latin typeface="Cambria Math"/>
                            </a:rPr>
                          </m:ctrlPr>
                        </m:accPr>
                        <m:e>
                          <m:acc>
                            <m:accPr>
                              <m:chr m:val="̅"/>
                              <m:ctrlPr>
                                <a:rPr lang="zh-CN" altLang="zh-CN" sz="2000" i="1">
                                  <a:latin typeface="Cambria Math"/>
                                </a:rPr>
                              </m:ctrlPr>
                            </m:accPr>
                            <m:e>
                              <m:r>
                                <m:rPr>
                                  <m:sty m:val="p"/>
                                </m:rPr>
                                <a:rPr lang="en-US" altLang="zh-CN" sz="2000">
                                  <a:latin typeface="Cambria Math"/>
                                </a:rPr>
                                <m:t>AB</m:t>
                              </m:r>
                            </m:e>
                          </m:acc>
                          <m:r>
                            <a:rPr lang="en-US" altLang="zh-CN" sz="2000">
                              <a:latin typeface="Cambria Math"/>
                            </a:rPr>
                            <m:t>∙</m:t>
                          </m:r>
                          <m:acc>
                            <m:accPr>
                              <m:chr m:val="̅"/>
                              <m:ctrlPr>
                                <a:rPr lang="zh-CN" altLang="zh-CN" sz="2000" i="1">
                                  <a:latin typeface="Cambria Math"/>
                                </a:rPr>
                              </m:ctrlPr>
                            </m:accPr>
                            <m:e>
                              <m:r>
                                <m:rPr>
                                  <m:sty m:val="p"/>
                                </m:rPr>
                                <a:rPr lang="en-US" altLang="zh-CN" sz="2000">
                                  <a:latin typeface="Cambria Math"/>
                                </a:rPr>
                                <m:t>AC</m:t>
                              </m:r>
                            </m:e>
                          </m:acc>
                        </m:e>
                      </m:acc>
                    </m:oMath>
                  </m:oMathPara>
                </a14:m>
                <a:endParaRPr lang="zh-CN" altLang="zh-CN" sz="2000" dirty="0"/>
              </a:p>
            </p:txBody>
          </p:sp>
        </mc:Choice>
        <mc:Fallback>
          <p:sp>
            <p:nvSpPr>
              <p:cNvPr id="7" name="矩形 6"/>
              <p:cNvSpPr>
                <a:spLocks noRot="1" noChangeAspect="1" noMove="1" noResize="1" noEditPoints="1" noAdjustHandles="1" noChangeArrowheads="1" noChangeShapeType="1" noTextEdit="1"/>
              </p:cNvSpPr>
              <p:nvPr/>
            </p:nvSpPr>
            <p:spPr>
              <a:xfrm>
                <a:off x="971600" y="4149079"/>
                <a:ext cx="5544616" cy="1057341"/>
              </a:xfrm>
              <a:prstGeom prst="rect">
                <a:avLst/>
              </a:prstGeom>
              <a:blipFill rotWithShape="1">
                <a:blip r:embed="rId5" cstate="print"/>
                <a:stretch>
                  <a:fillRect l="-1099" t="-57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402943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 fill="hold"/>
                                        <p:tgtEl>
                                          <p:spTgt spid="4"/>
                                        </p:tgtEl>
                                        <p:attrNameLst>
                                          <p:attrName>ppt_x</p:attrName>
                                        </p:attrNameLst>
                                      </p:cBhvr>
                                      <p:tavLst>
                                        <p:tav tm="0">
                                          <p:val>
                                            <p:strVal val="#ppt_x"/>
                                          </p:val>
                                        </p:tav>
                                        <p:tav tm="100000">
                                          <p:val>
                                            <p:strVal val="#ppt_x"/>
                                          </p:val>
                                        </p:tav>
                                      </p:tavLst>
                                    </p:anim>
                                    <p:anim calcmode="lin" valueType="num">
                                      <p:cBhvr additive="base">
                                        <p:cTn id="14" dur="1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0528" y="0"/>
            <a:ext cx="9324528" cy="6669360"/>
          </a:xfrm>
        </p:spPr>
        <p:txBody>
          <a:bodyPr/>
          <a:lstStyle/>
          <a:p>
            <a:r>
              <a:rPr lang="zh-CN" altLang="en-US" dirty="0" smtClean="0"/>
              <a:t>画出逻辑电路图</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11592932"/>
              </p:ext>
            </p:extLst>
          </p:nvPr>
        </p:nvGraphicFramePr>
        <p:xfrm>
          <a:off x="6156176" y="0"/>
          <a:ext cx="2083480" cy="1368152"/>
        </p:xfrm>
        <a:graphic>
          <a:graphicData uri="http://schemas.openxmlformats.org/presentationml/2006/ole">
            <p:oleObj spid="_x0000_s8266" name="Visio" r:id="rId4" imgW="2233710" imgH="1468378" progId="">
              <p:embed/>
            </p:oleObj>
          </a:graphicData>
        </a:graphic>
      </p:graphicFrame>
      <p:pic>
        <p:nvPicPr>
          <p:cNvPr id="6" name="图片 5"/>
          <p:cNvPicPr/>
          <p:nvPr/>
        </p:nvPicPr>
        <p:blipFill>
          <a:blip r:embed="rId5" cstate="print"/>
          <a:stretch>
            <a:fillRect/>
          </a:stretch>
        </p:blipFill>
        <p:spPr>
          <a:xfrm>
            <a:off x="3887416" y="1628800"/>
            <a:ext cx="6445224" cy="4608512"/>
          </a:xfrm>
          <a:prstGeom prst="rect">
            <a:avLst/>
          </a:prstGeom>
        </p:spPr>
      </p:pic>
      <p:sp>
        <p:nvSpPr>
          <p:cNvPr id="7" name="矩形 6"/>
          <p:cNvSpPr/>
          <p:nvPr/>
        </p:nvSpPr>
        <p:spPr>
          <a:xfrm>
            <a:off x="3671392" y="1268760"/>
            <a:ext cx="5472608" cy="369332"/>
          </a:xfrm>
          <a:prstGeom prst="rect">
            <a:avLst/>
          </a:prstGeom>
        </p:spPr>
        <p:txBody>
          <a:bodyPr wrap="square">
            <a:spAutoFit/>
          </a:bodyPr>
          <a:lstStyle/>
          <a:p>
            <a:r>
              <a:rPr lang="zh-CN" altLang="zh-CN" dirty="0"/>
              <a:t>使用</a:t>
            </a:r>
            <a:r>
              <a:rPr lang="en-US" altLang="zh-CN" dirty="0"/>
              <a:t>74LS00</a:t>
            </a:r>
            <a:r>
              <a:rPr lang="zh-CN" altLang="zh-CN" dirty="0"/>
              <a:t>实现电路图如下。（</a:t>
            </a:r>
            <a:r>
              <a:rPr lang="en-US" altLang="zh-CN" dirty="0" err="1"/>
              <a:t>Multisim</a:t>
            </a:r>
            <a:r>
              <a:rPr lang="zh-CN" altLang="zh-CN" dirty="0"/>
              <a:t>仿真图）</a:t>
            </a:r>
            <a:endParaRPr lang="zh-CN" altLang="en-US" dirty="0"/>
          </a:p>
        </p:txBody>
      </p:sp>
      <p:sp>
        <p:nvSpPr>
          <p:cNvPr id="8" name="TextBox 7"/>
          <p:cNvSpPr txBox="1"/>
          <p:nvPr/>
        </p:nvSpPr>
        <p:spPr>
          <a:xfrm>
            <a:off x="251520" y="620688"/>
            <a:ext cx="3419872" cy="5478423"/>
          </a:xfrm>
          <a:prstGeom prst="rect">
            <a:avLst/>
          </a:prstGeom>
          <a:noFill/>
        </p:spPr>
        <p:txBody>
          <a:bodyPr wrap="square" rtlCol="0">
            <a:spAutoFit/>
          </a:bodyPr>
          <a:lstStyle/>
          <a:p>
            <a:r>
              <a:rPr lang="zh-CN" altLang="en-US" sz="1400" dirty="0" smtClean="0"/>
              <a:t>假设</a:t>
            </a:r>
            <a:r>
              <a:rPr lang="en-US" altLang="zh-CN" sz="1400" dirty="0" smtClean="0">
                <a:solidFill>
                  <a:srgbClr val="FF0000"/>
                </a:solidFill>
              </a:rPr>
              <a:t>LED</a:t>
            </a:r>
            <a:r>
              <a:rPr lang="zh-CN" altLang="en-US" sz="1400" dirty="0" smtClean="0">
                <a:solidFill>
                  <a:srgbClr val="FF0000"/>
                </a:solidFill>
              </a:rPr>
              <a:t>要</a:t>
            </a:r>
            <a:r>
              <a:rPr lang="en-US" altLang="zh-CN" sz="1400" dirty="0" smtClean="0">
                <a:solidFill>
                  <a:srgbClr val="FF0000"/>
                </a:solidFill>
              </a:rPr>
              <a:t>15MA</a:t>
            </a:r>
            <a:r>
              <a:rPr lang="zh-CN" altLang="en-US" sz="1400" dirty="0" smtClean="0">
                <a:solidFill>
                  <a:srgbClr val="FF0000"/>
                </a:solidFill>
              </a:rPr>
              <a:t>才能发光，</a:t>
            </a:r>
            <a:r>
              <a:rPr lang="en-US" altLang="zh-CN" sz="1400" dirty="0" smtClean="0">
                <a:solidFill>
                  <a:srgbClr val="FF0000"/>
                </a:solidFill>
              </a:rPr>
              <a:t>LED</a:t>
            </a:r>
            <a:r>
              <a:rPr lang="zh-CN" altLang="en-US" sz="1400" dirty="0" smtClean="0">
                <a:solidFill>
                  <a:srgbClr val="FF0000"/>
                </a:solidFill>
              </a:rPr>
              <a:t>电压降为</a:t>
            </a:r>
            <a:r>
              <a:rPr lang="en-US" altLang="zh-CN" sz="1400" dirty="0" smtClean="0">
                <a:solidFill>
                  <a:srgbClr val="FF0000"/>
                </a:solidFill>
              </a:rPr>
              <a:t>1.66V</a:t>
            </a:r>
            <a:r>
              <a:rPr lang="zh-CN" altLang="en-US" sz="1400" dirty="0" smtClean="0">
                <a:solidFill>
                  <a:srgbClr val="FF0000"/>
                </a:solidFill>
              </a:rPr>
              <a:t>。</a:t>
            </a:r>
            <a:endParaRPr lang="en-US" altLang="zh-CN" sz="1400" dirty="0" smtClean="0">
              <a:solidFill>
                <a:srgbClr val="FF0000"/>
              </a:solidFill>
            </a:endParaRPr>
          </a:p>
          <a:p>
            <a:r>
              <a:rPr lang="zh-CN" altLang="en-US" sz="1400" dirty="0" smtClean="0"/>
              <a:t>红色部分为开关，开关上拨为高电平（与</a:t>
            </a:r>
            <a:r>
              <a:rPr lang="en-US" altLang="zh-CN" sz="1400" dirty="0" err="1" smtClean="0"/>
              <a:t>Vcc</a:t>
            </a:r>
            <a:r>
              <a:rPr lang="zh-CN" altLang="en-US" sz="1400" dirty="0" smtClean="0"/>
              <a:t>相连</a:t>
            </a:r>
            <a:r>
              <a:rPr lang="zh-CN" altLang="en-US" sz="1400" dirty="0" smtClean="0"/>
              <a:t>），下拨为低电平（与地相连），只有往上拨，</a:t>
            </a:r>
            <a:r>
              <a:rPr lang="en-US" altLang="zh-CN" sz="1400" dirty="0" smtClean="0"/>
              <a:t>LED</a:t>
            </a:r>
            <a:r>
              <a:rPr lang="zh-CN" altLang="en-US" sz="1400" dirty="0" smtClean="0"/>
              <a:t>才导通，才会发光，根据逻辑关系，通过</a:t>
            </a:r>
            <a:r>
              <a:rPr lang="en-US" altLang="zh-CN" sz="1400" dirty="0" smtClean="0"/>
              <a:t>74LS00</a:t>
            </a:r>
            <a:r>
              <a:rPr lang="zh-CN" altLang="en-US" sz="1400" dirty="0" smtClean="0"/>
              <a:t>芯片来实现，最终接到</a:t>
            </a:r>
            <a:r>
              <a:rPr lang="en-US" altLang="zh-CN" sz="1400" dirty="0" smtClean="0"/>
              <a:t>Y</a:t>
            </a:r>
            <a:r>
              <a:rPr lang="zh-CN" altLang="en-US" sz="1400" dirty="0" smtClean="0"/>
              <a:t>这个输出口，因为由表得</a:t>
            </a:r>
            <a:r>
              <a:rPr lang="en-US" altLang="zh-CN" sz="1400" dirty="0" smtClean="0"/>
              <a:t>74LS</a:t>
            </a:r>
            <a:r>
              <a:rPr lang="zh-CN" altLang="en-US" sz="1400" dirty="0" smtClean="0"/>
              <a:t>系列的</a:t>
            </a:r>
            <a:r>
              <a:rPr lang="en-US" altLang="zh-CN" sz="1400" dirty="0" smtClean="0"/>
              <a:t>I</a:t>
            </a:r>
            <a:r>
              <a:rPr lang="zh-CN" altLang="en-US" sz="1400" dirty="0" smtClean="0"/>
              <a:t>（</a:t>
            </a:r>
            <a:r>
              <a:rPr lang="en-US" altLang="zh-CN" sz="1400" dirty="0" err="1" smtClean="0"/>
              <a:t>Olmax</a:t>
            </a:r>
            <a:r>
              <a:rPr lang="zh-CN" altLang="en-US" sz="1400" dirty="0" smtClean="0"/>
              <a:t>）为</a:t>
            </a:r>
            <a:r>
              <a:rPr lang="en-US" altLang="zh-CN" sz="1400" dirty="0" smtClean="0"/>
              <a:t>8MA</a:t>
            </a:r>
            <a:r>
              <a:rPr lang="zh-CN" altLang="en-US" sz="1400" dirty="0" smtClean="0"/>
              <a:t>（方向向左），</a:t>
            </a:r>
            <a:r>
              <a:rPr lang="en-US" altLang="zh-CN" sz="1400" dirty="0" smtClean="0"/>
              <a:t> </a:t>
            </a:r>
            <a:r>
              <a:rPr lang="en-US" altLang="zh-CN" sz="1400" dirty="0" smtClean="0"/>
              <a:t>I</a:t>
            </a:r>
            <a:r>
              <a:rPr lang="zh-CN" altLang="en-US" sz="1400" dirty="0" smtClean="0"/>
              <a:t>（</a:t>
            </a:r>
            <a:r>
              <a:rPr lang="en-US" altLang="zh-CN" sz="1400" dirty="0" err="1" smtClean="0"/>
              <a:t>OHmax</a:t>
            </a:r>
            <a:r>
              <a:rPr lang="zh-CN" altLang="en-US" sz="1400" dirty="0" smtClean="0"/>
              <a:t>）为</a:t>
            </a:r>
            <a:r>
              <a:rPr lang="en-US" altLang="zh-CN" sz="1400" dirty="0" smtClean="0"/>
              <a:t>-0.4MA</a:t>
            </a:r>
            <a:r>
              <a:rPr lang="zh-CN" altLang="en-US" sz="1400" dirty="0" smtClean="0"/>
              <a:t>（方向向右，从高电位到低电位），不能满足</a:t>
            </a:r>
            <a:r>
              <a:rPr lang="en-US" altLang="zh-CN" sz="1400" dirty="0" smtClean="0"/>
              <a:t>15MA</a:t>
            </a:r>
            <a:r>
              <a:rPr lang="zh-CN" altLang="en-US" sz="1400" dirty="0" smtClean="0"/>
              <a:t>点亮要求，所以</a:t>
            </a:r>
            <a:r>
              <a:rPr lang="zh-CN" altLang="en-US" sz="1400" dirty="0" smtClean="0">
                <a:solidFill>
                  <a:srgbClr val="FF0000"/>
                </a:solidFill>
              </a:rPr>
              <a:t>引入</a:t>
            </a:r>
            <a:r>
              <a:rPr lang="en-US" altLang="zh-CN" sz="1400" dirty="0" smtClean="0">
                <a:solidFill>
                  <a:srgbClr val="FF0000"/>
                </a:solidFill>
              </a:rPr>
              <a:t>74S04D</a:t>
            </a:r>
            <a:r>
              <a:rPr lang="zh-CN" altLang="en-US" sz="1400" dirty="0" smtClean="0">
                <a:solidFill>
                  <a:srgbClr val="FF0000"/>
                </a:solidFill>
              </a:rPr>
              <a:t>导向管</a:t>
            </a:r>
            <a:r>
              <a:rPr lang="zh-CN" altLang="en-US" sz="1400" dirty="0" smtClean="0"/>
              <a:t>，由表得</a:t>
            </a:r>
            <a:r>
              <a:rPr lang="en-US" altLang="zh-CN" sz="1400" dirty="0" smtClean="0"/>
              <a:t>74S</a:t>
            </a:r>
            <a:r>
              <a:rPr lang="zh-CN" altLang="en-US" sz="1400" dirty="0" smtClean="0"/>
              <a:t>系列</a:t>
            </a:r>
            <a:r>
              <a:rPr lang="zh-CN" altLang="en-US" sz="1400" dirty="0" smtClean="0"/>
              <a:t>的</a:t>
            </a:r>
            <a:r>
              <a:rPr lang="en-US" altLang="zh-CN" sz="1400" dirty="0" smtClean="0"/>
              <a:t>I</a:t>
            </a:r>
            <a:r>
              <a:rPr lang="zh-CN" altLang="en-US" sz="1400" dirty="0" smtClean="0"/>
              <a:t>（</a:t>
            </a:r>
            <a:r>
              <a:rPr lang="en-US" altLang="zh-CN" sz="1400" dirty="0" err="1" smtClean="0"/>
              <a:t>Olmax</a:t>
            </a:r>
            <a:r>
              <a:rPr lang="zh-CN" altLang="en-US" sz="1400" dirty="0" smtClean="0"/>
              <a:t>）</a:t>
            </a:r>
            <a:r>
              <a:rPr lang="zh-CN" altLang="en-US" sz="1400" dirty="0" smtClean="0"/>
              <a:t>为</a:t>
            </a:r>
            <a:r>
              <a:rPr lang="en-US" altLang="zh-CN" sz="1400" dirty="0" smtClean="0"/>
              <a:t>20MA</a:t>
            </a:r>
            <a:r>
              <a:rPr lang="zh-CN" altLang="en-US" sz="1400" dirty="0" smtClean="0"/>
              <a:t>（方向向左），</a:t>
            </a:r>
            <a:r>
              <a:rPr lang="en-US" altLang="zh-CN" sz="1400" dirty="0" smtClean="0"/>
              <a:t> I</a:t>
            </a:r>
            <a:r>
              <a:rPr lang="zh-CN" altLang="en-US" sz="1400" dirty="0" smtClean="0"/>
              <a:t>（</a:t>
            </a:r>
            <a:r>
              <a:rPr lang="en-US" altLang="zh-CN" sz="1400" dirty="0" err="1" smtClean="0"/>
              <a:t>OHmax</a:t>
            </a:r>
            <a:r>
              <a:rPr lang="zh-CN" altLang="en-US" sz="1400" dirty="0" smtClean="0"/>
              <a:t>）为</a:t>
            </a:r>
            <a:r>
              <a:rPr lang="en-US" altLang="zh-CN" sz="1400" dirty="0" smtClean="0"/>
              <a:t>-1MA</a:t>
            </a:r>
            <a:r>
              <a:rPr lang="zh-CN" altLang="en-US" sz="1400" dirty="0" smtClean="0"/>
              <a:t>（方向向右，从高电位到低电位</a:t>
            </a:r>
            <a:r>
              <a:rPr lang="zh-CN" altLang="en-US" sz="1400" dirty="0" smtClean="0"/>
              <a:t>），（由表得一般都高电平输出电流小，低电平输出电流大），所以在</a:t>
            </a:r>
            <a:r>
              <a:rPr lang="zh-CN" altLang="en-US" sz="1400" dirty="0" smtClean="0"/>
              <a:t>导向</a:t>
            </a:r>
            <a:r>
              <a:rPr lang="zh-CN" altLang="en-US" sz="1400" dirty="0" smtClean="0"/>
              <a:t>管输出低电位时，达到了</a:t>
            </a:r>
            <a:r>
              <a:rPr lang="en-US" altLang="zh-CN" sz="1400" dirty="0" smtClean="0"/>
              <a:t>15MA</a:t>
            </a:r>
            <a:r>
              <a:rPr lang="zh-CN" altLang="en-US" sz="1400" dirty="0" smtClean="0"/>
              <a:t>的要求，</a:t>
            </a:r>
            <a:r>
              <a:rPr lang="en-US" altLang="zh-CN" sz="1400" dirty="0" smtClean="0"/>
              <a:t>LED</a:t>
            </a:r>
            <a:r>
              <a:rPr lang="zh-CN" altLang="en-US" sz="1400" dirty="0" smtClean="0"/>
              <a:t>发光，则</a:t>
            </a:r>
            <a:r>
              <a:rPr lang="en-US" altLang="zh-CN" sz="1400" dirty="0" smtClean="0"/>
              <a:t>74LS00</a:t>
            </a:r>
            <a:r>
              <a:rPr lang="zh-CN" altLang="en-US" sz="1400" dirty="0" smtClean="0"/>
              <a:t>芯片输出要是高电位，即</a:t>
            </a:r>
            <a:r>
              <a:rPr lang="en-US" altLang="zh-CN" sz="1400" dirty="0" smtClean="0"/>
              <a:t>1</a:t>
            </a:r>
            <a:r>
              <a:rPr lang="zh-CN" altLang="en-US" sz="1400" dirty="0" smtClean="0"/>
              <a:t>，恰巧满足</a:t>
            </a:r>
            <a:r>
              <a:rPr lang="en-US" altLang="zh-CN" sz="1400" dirty="0" smtClean="0"/>
              <a:t>Y=1</a:t>
            </a:r>
            <a:r>
              <a:rPr lang="zh-CN" altLang="en-US" sz="1400" dirty="0" smtClean="0"/>
              <a:t>时</a:t>
            </a:r>
            <a:r>
              <a:rPr lang="zh-CN" altLang="en-US" sz="1400" dirty="0" smtClean="0"/>
              <a:t>发光，</a:t>
            </a:r>
            <a:r>
              <a:rPr lang="en-US" altLang="zh-CN" sz="1400" dirty="0" smtClean="0"/>
              <a:t>Y=0</a:t>
            </a:r>
            <a:r>
              <a:rPr lang="zh-CN" altLang="en-US" sz="1400" dirty="0" smtClean="0"/>
              <a:t>时不发光。</a:t>
            </a:r>
            <a:endParaRPr lang="en-US" altLang="zh-CN" sz="1400" dirty="0" smtClean="0"/>
          </a:p>
          <a:p>
            <a:r>
              <a:rPr lang="zh-CN" altLang="en-US" sz="1400" dirty="0" smtClean="0"/>
              <a:t>求</a:t>
            </a:r>
            <a:r>
              <a:rPr lang="en-US" altLang="zh-CN" sz="1400" dirty="0" smtClean="0"/>
              <a:t>R1</a:t>
            </a:r>
            <a:r>
              <a:rPr lang="zh-CN" altLang="en-US" sz="1400" dirty="0" smtClean="0"/>
              <a:t>、</a:t>
            </a:r>
            <a:r>
              <a:rPr lang="en-US" altLang="zh-CN" sz="1400" dirty="0" smtClean="0"/>
              <a:t>R2</a:t>
            </a:r>
            <a:r>
              <a:rPr lang="zh-CN" altLang="en-US" sz="1400" dirty="0" smtClean="0"/>
              <a:t>、</a:t>
            </a:r>
            <a:r>
              <a:rPr lang="en-US" altLang="zh-CN" sz="1400" dirty="0" smtClean="0"/>
              <a:t>R3</a:t>
            </a:r>
            <a:r>
              <a:rPr lang="zh-CN" altLang="en-US" sz="1400" dirty="0" smtClean="0"/>
              <a:t>的值</a:t>
            </a:r>
            <a:r>
              <a:rPr lang="zh-CN" altLang="en-US" sz="1400" dirty="0" smtClean="0">
                <a:sym typeface="Wingdings" pitchFamily="2" charset="2"/>
              </a:rPr>
              <a:t>：（</a:t>
            </a:r>
            <a:r>
              <a:rPr lang="en-US" altLang="zh-CN" sz="1400" dirty="0" smtClean="0">
                <a:sym typeface="Wingdings" pitchFamily="2" charset="2"/>
              </a:rPr>
              <a:t>5-1.66</a:t>
            </a:r>
            <a:r>
              <a:rPr lang="zh-CN" altLang="en-US" sz="1400" dirty="0" smtClean="0">
                <a:sym typeface="Wingdings" pitchFamily="2" charset="2"/>
              </a:rPr>
              <a:t>）</a:t>
            </a:r>
            <a:r>
              <a:rPr lang="en-US" altLang="zh-CN" sz="1400" dirty="0" smtClean="0">
                <a:sym typeface="Wingdings" pitchFamily="2" charset="2"/>
              </a:rPr>
              <a:t>/</a:t>
            </a:r>
            <a:r>
              <a:rPr lang="zh-CN" altLang="en-US" sz="1400" dirty="0" smtClean="0">
                <a:sym typeface="Wingdings" pitchFamily="2" charset="2"/>
              </a:rPr>
              <a:t>（</a:t>
            </a:r>
            <a:r>
              <a:rPr lang="en-US" altLang="zh-CN" sz="1400" dirty="0" smtClean="0"/>
              <a:t> R1</a:t>
            </a:r>
            <a:r>
              <a:rPr lang="zh-CN" altLang="en-US" sz="1400" dirty="0" smtClean="0"/>
              <a:t>、</a:t>
            </a:r>
            <a:r>
              <a:rPr lang="en-US" altLang="zh-CN" sz="1400" dirty="0" smtClean="0"/>
              <a:t>R2</a:t>
            </a:r>
            <a:r>
              <a:rPr lang="zh-CN" altLang="en-US" sz="1400" dirty="0" smtClean="0"/>
              <a:t>、</a:t>
            </a:r>
            <a:r>
              <a:rPr lang="en-US" altLang="zh-CN" sz="1400" dirty="0" smtClean="0"/>
              <a:t>R3 </a:t>
            </a:r>
            <a:r>
              <a:rPr lang="zh-CN" altLang="en-US" sz="1400" dirty="0" smtClean="0">
                <a:sym typeface="Wingdings" pitchFamily="2" charset="2"/>
              </a:rPr>
              <a:t>）</a:t>
            </a:r>
            <a:r>
              <a:rPr lang="en-US" altLang="zh-CN" sz="1400" dirty="0" smtClean="0">
                <a:sym typeface="Wingdings" pitchFamily="2" charset="2"/>
              </a:rPr>
              <a:t>&gt;=15mA</a:t>
            </a:r>
          </a:p>
          <a:p>
            <a:r>
              <a:rPr lang="zh-CN" altLang="en-US" sz="1400" dirty="0" smtClean="0">
                <a:sym typeface="Wingdings" pitchFamily="2" charset="2"/>
              </a:rPr>
              <a:t>求</a:t>
            </a:r>
            <a:r>
              <a:rPr lang="en-US" altLang="zh-CN" sz="1400" dirty="0" smtClean="0">
                <a:sym typeface="Wingdings" pitchFamily="2" charset="2"/>
              </a:rPr>
              <a:t>R4</a:t>
            </a:r>
            <a:r>
              <a:rPr lang="zh-CN" altLang="en-US" sz="1400" dirty="0" smtClean="0">
                <a:sym typeface="Wingdings" pitchFamily="2" charset="2"/>
              </a:rPr>
              <a:t>的值：（</a:t>
            </a:r>
            <a:r>
              <a:rPr lang="en-US" altLang="zh-CN" sz="1400" dirty="0" smtClean="0">
                <a:sym typeface="Wingdings" pitchFamily="2" charset="2"/>
              </a:rPr>
              <a:t>Vcc-1.66</a:t>
            </a:r>
            <a:r>
              <a:rPr lang="zh-CN" altLang="en-US" sz="1400" dirty="0" smtClean="0">
                <a:sym typeface="Wingdings" pitchFamily="2" charset="2"/>
              </a:rPr>
              <a:t>）</a:t>
            </a:r>
            <a:r>
              <a:rPr lang="en-US" altLang="zh-CN" sz="1400" dirty="0" smtClean="0">
                <a:sym typeface="Wingdings" pitchFamily="2" charset="2"/>
              </a:rPr>
              <a:t>/R4&lt;</a:t>
            </a:r>
            <a:r>
              <a:rPr lang="en-US" altLang="zh-CN" sz="1400" dirty="0" smtClean="0"/>
              <a:t> I</a:t>
            </a:r>
            <a:r>
              <a:rPr lang="zh-CN" altLang="en-US" sz="1400" dirty="0" smtClean="0"/>
              <a:t>（</a:t>
            </a:r>
            <a:r>
              <a:rPr lang="en-US" altLang="zh-CN" sz="1400" dirty="0" err="1" smtClean="0"/>
              <a:t>Olmax</a:t>
            </a:r>
            <a:r>
              <a:rPr lang="zh-CN" altLang="en-US" sz="1400" dirty="0" smtClean="0"/>
              <a:t>）（</a:t>
            </a:r>
            <a:r>
              <a:rPr lang="en-US" altLang="zh-CN" sz="1400" dirty="0" smtClean="0"/>
              <a:t>20mA</a:t>
            </a:r>
            <a:r>
              <a:rPr lang="zh-CN" altLang="en-US" sz="1400" dirty="0" smtClean="0"/>
              <a:t>）</a:t>
            </a:r>
            <a:endParaRPr lang="en-US" altLang="zh-CN" sz="1400" dirty="0" smtClean="0"/>
          </a:p>
          <a:p>
            <a:r>
              <a:rPr lang="en-US" altLang="zh-CN" sz="1400" dirty="0" smtClean="0"/>
              <a:t>1Y</a:t>
            </a:r>
            <a:r>
              <a:rPr lang="zh-CN" altLang="en-US" sz="1400" dirty="0" smtClean="0"/>
              <a:t>的输出与</a:t>
            </a:r>
            <a:r>
              <a:rPr lang="en-US" altLang="zh-CN" sz="1400" dirty="0" smtClean="0"/>
              <a:t>3A</a:t>
            </a:r>
            <a:r>
              <a:rPr lang="zh-CN" altLang="en-US" sz="1400" dirty="0" smtClean="0"/>
              <a:t>相连，</a:t>
            </a:r>
            <a:r>
              <a:rPr lang="en-US" altLang="zh-CN" sz="1400" dirty="0" smtClean="0"/>
              <a:t>2Y</a:t>
            </a:r>
            <a:r>
              <a:rPr lang="zh-CN" altLang="en-US" sz="1400" dirty="0" smtClean="0"/>
              <a:t>的输出与</a:t>
            </a:r>
            <a:r>
              <a:rPr lang="en-US" altLang="zh-CN" sz="1400" dirty="0" smtClean="0"/>
              <a:t>3B</a:t>
            </a:r>
            <a:r>
              <a:rPr lang="zh-CN" altLang="en-US" sz="1400" dirty="0" smtClean="0"/>
              <a:t>相连，最终</a:t>
            </a:r>
            <a:r>
              <a:rPr lang="en-US" altLang="zh-CN" sz="1400" dirty="0" smtClean="0"/>
              <a:t>3Y</a:t>
            </a:r>
            <a:r>
              <a:rPr lang="zh-CN" altLang="en-US" sz="1400" dirty="0" smtClean="0"/>
              <a:t>为最终输出，与导向管相连</a:t>
            </a:r>
            <a:endParaRPr lang="zh-CN" altLang="en-US" sz="1400" dirty="0"/>
          </a:p>
        </p:txBody>
      </p:sp>
    </p:spTree>
    <p:extLst>
      <p:ext uri="{BB962C8B-B14F-4D97-AF65-F5344CB8AC3E}">
        <p14:creationId xmlns:p14="http://schemas.microsoft.com/office/powerpoint/2010/main" xmlns="" val="188758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587632"/>
          </a:xfrm>
        </p:spPr>
        <p:txBody>
          <a:bodyPr/>
          <a:lstStyle/>
          <a:p>
            <a:r>
              <a:rPr lang="zh-CN" altLang="en-US" dirty="0"/>
              <a:t>要求设计一个一位全加器，输入有两个本位，一个进位。输出有一个本位，一个进位。</a:t>
            </a:r>
          </a:p>
        </p:txBody>
      </p:sp>
      <p:sp>
        <p:nvSpPr>
          <p:cNvPr id="3" name="标题 2"/>
          <p:cNvSpPr>
            <a:spLocks noGrp="1"/>
          </p:cNvSpPr>
          <p:nvPr>
            <p:ph type="title"/>
          </p:nvPr>
        </p:nvSpPr>
        <p:spPr/>
        <p:txBody>
          <a:bodyPr/>
          <a:lstStyle/>
          <a:p>
            <a:r>
              <a:rPr lang="zh-CN" altLang="en-US" dirty="0"/>
              <a:t>例</a:t>
            </a:r>
            <a:r>
              <a:rPr lang="en-US" altLang="zh-CN" dirty="0"/>
              <a:t>2</a:t>
            </a:r>
            <a:r>
              <a:rPr lang="zh-CN" altLang="en-US" dirty="0"/>
              <a:t>：</a:t>
            </a:r>
            <a:r>
              <a:rPr lang="en-US" altLang="zh-CN" dirty="0"/>
              <a:t>1</a:t>
            </a:r>
            <a:r>
              <a:rPr lang="zh-CN" altLang="en-US" dirty="0"/>
              <a:t>位全加器设计</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1745873946"/>
              </p:ext>
            </p:extLst>
          </p:nvPr>
        </p:nvGraphicFramePr>
        <p:xfrm>
          <a:off x="467544" y="3068960"/>
          <a:ext cx="3418402" cy="1944216"/>
        </p:xfrm>
        <a:graphic>
          <a:graphicData uri="http://schemas.openxmlformats.org/presentationml/2006/ole">
            <p:oleObj spid="_x0000_s9287" name="Visio" r:id="rId4" imgW="3048030" imgH="1733640" progId="">
              <p:embed/>
            </p:oleObj>
          </a:graphicData>
        </a:graphic>
      </p:graphicFrame>
      <p:sp>
        <p:nvSpPr>
          <p:cNvPr id="6" name="矩形 5"/>
          <p:cNvSpPr/>
          <p:nvPr/>
        </p:nvSpPr>
        <p:spPr>
          <a:xfrm>
            <a:off x="4139952" y="2636912"/>
            <a:ext cx="4572000" cy="646331"/>
          </a:xfrm>
          <a:prstGeom prst="rect">
            <a:avLst/>
          </a:prstGeom>
        </p:spPr>
        <p:txBody>
          <a:bodyPr>
            <a:spAutoFit/>
          </a:bodyPr>
          <a:lstStyle/>
          <a:p>
            <a:r>
              <a:rPr lang="zh-CN" altLang="zh-CN" dirty="0"/>
              <a:t>解：列出真值表如下。（</a:t>
            </a:r>
            <a:r>
              <a:rPr lang="en-US" altLang="zh-CN" dirty="0"/>
              <a:t>A</a:t>
            </a:r>
            <a:r>
              <a:rPr lang="zh-CN" altLang="zh-CN" dirty="0"/>
              <a:t>，</a:t>
            </a:r>
            <a:r>
              <a:rPr lang="en-US" altLang="zh-CN" dirty="0"/>
              <a:t>B</a:t>
            </a:r>
            <a:r>
              <a:rPr lang="zh-CN" altLang="zh-CN" dirty="0"/>
              <a:t>本位，</a:t>
            </a:r>
            <a:r>
              <a:rPr lang="en-US" altLang="zh-CN" dirty="0"/>
              <a:t>C</a:t>
            </a:r>
            <a:r>
              <a:rPr lang="zh-CN" altLang="zh-CN" dirty="0"/>
              <a:t>进位；</a:t>
            </a:r>
            <a:r>
              <a:rPr lang="en-US" altLang="zh-CN" dirty="0"/>
              <a:t>X</a:t>
            </a:r>
            <a:r>
              <a:rPr lang="zh-CN" altLang="zh-CN" dirty="0"/>
              <a:t>本位，</a:t>
            </a:r>
            <a:r>
              <a:rPr lang="en-US" altLang="zh-CN" dirty="0"/>
              <a:t>Y</a:t>
            </a:r>
            <a:r>
              <a:rPr lang="zh-CN" altLang="zh-CN" dirty="0"/>
              <a:t>进位）</a:t>
            </a:r>
          </a:p>
        </p:txBody>
      </p:sp>
      <p:graphicFrame>
        <p:nvGraphicFramePr>
          <p:cNvPr id="7" name="表格 6"/>
          <p:cNvGraphicFramePr>
            <a:graphicFrameLocks noGrp="1"/>
          </p:cNvGraphicFramePr>
          <p:nvPr>
            <p:extLst>
              <p:ext uri="{D42A27DB-BD31-4B8C-83A1-F6EECF244321}">
                <p14:modId xmlns:p14="http://schemas.microsoft.com/office/powerpoint/2010/main" xmlns="" val="3329973983"/>
              </p:ext>
            </p:extLst>
          </p:nvPr>
        </p:nvGraphicFramePr>
        <p:xfrm>
          <a:off x="4283968" y="3645024"/>
          <a:ext cx="3600400" cy="2448270"/>
        </p:xfrm>
        <a:graphic>
          <a:graphicData uri="http://schemas.openxmlformats.org/drawingml/2006/table">
            <a:tbl>
              <a:tblPr firstRow="1" firstCol="1" bandRow="1"/>
              <a:tblGrid>
                <a:gridCol w="1136102"/>
                <a:gridCol w="1297095"/>
                <a:gridCol w="1167203"/>
              </a:tblGrid>
              <a:tr h="272030">
                <a:tc>
                  <a:txBody>
                    <a:bodyPr/>
                    <a:lstStyle/>
                    <a:p>
                      <a:pPr algn="ctr">
                        <a:spcAft>
                          <a:spcPts val="0"/>
                        </a:spcAft>
                      </a:pPr>
                      <a:r>
                        <a:rPr lang="zh-CN" sz="1600" kern="100" dirty="0">
                          <a:effectLst/>
                          <a:latin typeface="Calibri"/>
                          <a:ea typeface="宋体"/>
                          <a:cs typeface="Times New Roman"/>
                        </a:rPr>
                        <a:t>序号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CAB</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YX=C+A+B</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030">
                <a:tc>
                  <a:txBody>
                    <a:bodyPr/>
                    <a:lstStyle/>
                    <a:p>
                      <a:pPr algn="ctr">
                        <a:spcAft>
                          <a:spcPts val="0"/>
                        </a:spcAft>
                      </a:pPr>
                      <a:r>
                        <a:rPr lang="en-US" sz="1600" kern="100" dirty="0">
                          <a:effectLst/>
                          <a:latin typeface="Calibri"/>
                          <a:ea typeface="宋体"/>
                          <a:cs typeface="Times New Roman"/>
                        </a:rPr>
                        <a:t>0</a:t>
                      </a:r>
                      <a:endParaRPr lang="zh-CN" sz="1600"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000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030">
                <a:tc>
                  <a:txBody>
                    <a:bodyPr/>
                    <a:lstStyle/>
                    <a:p>
                      <a:pPr algn="ctr">
                        <a:spcAft>
                          <a:spcPts val="0"/>
                        </a:spcAft>
                      </a:pPr>
                      <a:r>
                        <a:rPr lang="en-US" sz="1600" kern="100" dirty="0">
                          <a:effectLst/>
                          <a:latin typeface="Calibri"/>
                          <a:ea typeface="宋体"/>
                          <a:cs typeface="Times New Roman"/>
                        </a:rPr>
                        <a:t>1</a:t>
                      </a:r>
                      <a:endParaRPr lang="zh-CN" sz="1600"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030">
                <a:tc>
                  <a:txBody>
                    <a:bodyPr/>
                    <a:lstStyle/>
                    <a:p>
                      <a:pPr algn="ctr">
                        <a:spcAft>
                          <a:spcPts val="0"/>
                        </a:spcAft>
                      </a:pPr>
                      <a:r>
                        <a:rPr lang="en-US" sz="1600" kern="100">
                          <a:effectLst/>
                          <a:latin typeface="Calibri"/>
                          <a:ea typeface="宋体"/>
                          <a:cs typeface="Times New Roman"/>
                        </a:rPr>
                        <a:t>2</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030">
                <a:tc>
                  <a:txBody>
                    <a:bodyPr/>
                    <a:lstStyle/>
                    <a:p>
                      <a:pPr algn="ctr">
                        <a:spcAft>
                          <a:spcPts val="0"/>
                        </a:spcAft>
                      </a:pPr>
                      <a:r>
                        <a:rPr lang="en-US" sz="1600" kern="100">
                          <a:effectLst/>
                          <a:latin typeface="Calibri"/>
                          <a:ea typeface="宋体"/>
                          <a:cs typeface="Times New Roman"/>
                        </a:rPr>
                        <a:t>3</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011</a:t>
                      </a:r>
                      <a:endParaRPr lang="zh-CN" sz="1600"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030">
                <a:tc>
                  <a:txBody>
                    <a:bodyPr/>
                    <a:lstStyle/>
                    <a:p>
                      <a:pPr algn="ctr">
                        <a:spcAft>
                          <a:spcPts val="0"/>
                        </a:spcAft>
                      </a:pPr>
                      <a:r>
                        <a:rPr lang="en-US" sz="1600" kern="100">
                          <a:effectLst/>
                          <a:latin typeface="Calibri"/>
                          <a:ea typeface="宋体"/>
                          <a:cs typeface="Times New Roman"/>
                        </a:rPr>
                        <a:t>4</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030">
                <a:tc>
                  <a:txBody>
                    <a:bodyPr/>
                    <a:lstStyle/>
                    <a:p>
                      <a:pPr algn="ctr">
                        <a:spcAft>
                          <a:spcPts val="0"/>
                        </a:spcAft>
                      </a:pPr>
                      <a:r>
                        <a:rPr lang="en-US" sz="1600" kern="100">
                          <a:effectLst/>
                          <a:latin typeface="Calibri"/>
                          <a:ea typeface="宋体"/>
                          <a:cs typeface="Times New Roman"/>
                        </a:rPr>
                        <a:t>5</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030">
                <a:tc>
                  <a:txBody>
                    <a:bodyPr/>
                    <a:lstStyle/>
                    <a:p>
                      <a:pPr algn="ctr">
                        <a:spcAft>
                          <a:spcPts val="0"/>
                        </a:spcAft>
                      </a:pPr>
                      <a:r>
                        <a:rPr lang="en-US" sz="1600" kern="100">
                          <a:effectLst/>
                          <a:latin typeface="Calibri"/>
                          <a:ea typeface="宋体"/>
                          <a:cs typeface="Times New Roman"/>
                        </a:rPr>
                        <a:t>6</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030">
                <a:tc>
                  <a:txBody>
                    <a:bodyPr/>
                    <a:lstStyle/>
                    <a:p>
                      <a:pPr algn="ctr">
                        <a:spcAft>
                          <a:spcPts val="0"/>
                        </a:spcAft>
                      </a:pPr>
                      <a:r>
                        <a:rPr lang="en-US" sz="1600" kern="100">
                          <a:effectLst/>
                          <a:latin typeface="Calibri"/>
                          <a:ea typeface="宋体"/>
                          <a:cs typeface="Times New Roman"/>
                        </a:rPr>
                        <a:t>7</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111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11</a:t>
                      </a:r>
                      <a:endParaRPr lang="zh-CN" sz="1600"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402279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nodePh="1">
                                  <p:stCondLst>
                                    <p:cond delay="0"/>
                                  </p:stCondLst>
                                  <p:endCondLst>
                                    <p:cond evt="begin" delay="0">
                                      <p:tn val="18"/>
                                    </p:cond>
                                  </p:end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求解逻辑表达式</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3635896" y="1556792"/>
            <a:ext cx="5328592" cy="2592288"/>
            <a:chOff x="323528" y="1412776"/>
            <a:chExt cx="5328592" cy="2592288"/>
          </a:xfrm>
        </p:grpSpPr>
        <p:sp>
          <p:nvSpPr>
            <p:cNvPr id="4" name="矩形 3"/>
            <p:cNvSpPr/>
            <p:nvPr/>
          </p:nvSpPr>
          <p:spPr>
            <a:xfrm>
              <a:off x="611560" y="1412776"/>
              <a:ext cx="2031325" cy="369332"/>
            </a:xfrm>
            <a:prstGeom prst="rect">
              <a:avLst/>
            </a:prstGeom>
          </p:spPr>
          <p:txBody>
            <a:bodyPr wrap="none">
              <a:spAutoFit/>
            </a:bodyPr>
            <a:lstStyle/>
            <a:p>
              <a:r>
                <a:rPr lang="zh-CN" altLang="zh-CN" dirty="0"/>
                <a:t>画出卡诺图如下。</a:t>
              </a:r>
            </a:p>
          </p:txBody>
        </p:sp>
        <p:graphicFrame>
          <p:nvGraphicFramePr>
            <p:cNvPr id="6" name="对象 5"/>
            <p:cNvGraphicFramePr>
              <a:graphicFrameLocks noChangeAspect="1"/>
            </p:cNvGraphicFramePr>
            <p:nvPr>
              <p:extLst>
                <p:ext uri="{D42A27DB-BD31-4B8C-83A1-F6EECF244321}">
                  <p14:modId xmlns:p14="http://schemas.microsoft.com/office/powerpoint/2010/main" xmlns="" val="1450459478"/>
                </p:ext>
              </p:extLst>
            </p:nvPr>
          </p:nvGraphicFramePr>
          <p:xfrm>
            <a:off x="323528" y="2060848"/>
            <a:ext cx="5328592" cy="1944216"/>
          </p:xfrm>
          <a:graphic>
            <a:graphicData uri="http://schemas.openxmlformats.org/presentationml/2006/ole">
              <p:oleObj spid="_x0000_s10310" name="Visio" r:id="rId4" imgW="3713040" imgH="743220" progId="">
                <p:embed/>
              </p:oleObj>
            </a:graphicData>
          </a:graphic>
        </p:graphicFrame>
      </p:grpSp>
      <p:graphicFrame>
        <p:nvGraphicFramePr>
          <p:cNvPr id="7" name="表格 6"/>
          <p:cNvGraphicFramePr>
            <a:graphicFrameLocks noGrp="1"/>
          </p:cNvGraphicFramePr>
          <p:nvPr>
            <p:extLst>
              <p:ext uri="{D42A27DB-BD31-4B8C-83A1-F6EECF244321}">
                <p14:modId xmlns:p14="http://schemas.microsoft.com/office/powerpoint/2010/main" xmlns="" val="1683685348"/>
              </p:ext>
            </p:extLst>
          </p:nvPr>
        </p:nvGraphicFramePr>
        <p:xfrm>
          <a:off x="791580" y="1628800"/>
          <a:ext cx="2664296" cy="2674144"/>
        </p:xfrm>
        <a:graphic>
          <a:graphicData uri="http://schemas.openxmlformats.org/drawingml/2006/table">
            <a:tbl>
              <a:tblPr firstRow="1" firstCol="1" bandRow="1"/>
              <a:tblGrid>
                <a:gridCol w="648072"/>
                <a:gridCol w="792088"/>
                <a:gridCol w="1224136"/>
              </a:tblGrid>
              <a:tr h="489552">
                <a:tc>
                  <a:txBody>
                    <a:bodyPr/>
                    <a:lstStyle/>
                    <a:p>
                      <a:pPr algn="ctr">
                        <a:spcAft>
                          <a:spcPts val="0"/>
                        </a:spcAft>
                      </a:pPr>
                      <a:r>
                        <a:rPr lang="zh-CN" sz="1600" kern="100" dirty="0">
                          <a:effectLst/>
                          <a:latin typeface="Calibri"/>
                          <a:ea typeface="宋体"/>
                          <a:cs typeface="Times New Roman"/>
                        </a:rPr>
                        <a:t>序号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CAB</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YX=C+A+B</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074">
                <a:tc>
                  <a:txBody>
                    <a:bodyPr/>
                    <a:lstStyle/>
                    <a:p>
                      <a:pPr algn="ctr">
                        <a:spcAft>
                          <a:spcPts val="0"/>
                        </a:spcAft>
                      </a:pPr>
                      <a:r>
                        <a:rPr lang="en-US" sz="1600" kern="100" dirty="0">
                          <a:effectLst/>
                          <a:latin typeface="Calibri"/>
                          <a:ea typeface="宋体"/>
                          <a:cs typeface="Times New Roman"/>
                        </a:rPr>
                        <a:t>0</a:t>
                      </a:r>
                      <a:endParaRPr lang="zh-CN" sz="1600"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000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074">
                <a:tc>
                  <a:txBody>
                    <a:bodyPr/>
                    <a:lstStyle/>
                    <a:p>
                      <a:pPr algn="ctr">
                        <a:spcAft>
                          <a:spcPts val="0"/>
                        </a:spcAft>
                      </a:pPr>
                      <a:r>
                        <a:rPr lang="en-US" sz="1600" kern="100" dirty="0">
                          <a:effectLst/>
                          <a:latin typeface="Calibri"/>
                          <a:ea typeface="宋体"/>
                          <a:cs typeface="Times New Roman"/>
                        </a:rPr>
                        <a:t>1</a:t>
                      </a:r>
                      <a:endParaRPr lang="zh-CN" sz="1600"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074">
                <a:tc>
                  <a:txBody>
                    <a:bodyPr/>
                    <a:lstStyle/>
                    <a:p>
                      <a:pPr algn="ctr">
                        <a:spcAft>
                          <a:spcPts val="0"/>
                        </a:spcAft>
                      </a:pPr>
                      <a:r>
                        <a:rPr lang="en-US" sz="1600" kern="100">
                          <a:effectLst/>
                          <a:latin typeface="Calibri"/>
                          <a:ea typeface="宋体"/>
                          <a:cs typeface="Times New Roman"/>
                        </a:rPr>
                        <a:t>2</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074">
                <a:tc>
                  <a:txBody>
                    <a:bodyPr/>
                    <a:lstStyle/>
                    <a:p>
                      <a:pPr algn="ctr">
                        <a:spcAft>
                          <a:spcPts val="0"/>
                        </a:spcAft>
                      </a:pPr>
                      <a:r>
                        <a:rPr lang="en-US" sz="1600" kern="100">
                          <a:effectLst/>
                          <a:latin typeface="Calibri"/>
                          <a:ea typeface="宋体"/>
                          <a:cs typeface="Times New Roman"/>
                        </a:rPr>
                        <a:t>3</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011</a:t>
                      </a:r>
                      <a:endParaRPr lang="zh-CN" sz="1600"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074">
                <a:tc>
                  <a:txBody>
                    <a:bodyPr/>
                    <a:lstStyle/>
                    <a:p>
                      <a:pPr algn="ctr">
                        <a:spcAft>
                          <a:spcPts val="0"/>
                        </a:spcAft>
                      </a:pPr>
                      <a:r>
                        <a:rPr lang="en-US" sz="1600" kern="100">
                          <a:effectLst/>
                          <a:latin typeface="Calibri"/>
                          <a:ea typeface="宋体"/>
                          <a:cs typeface="Times New Roman"/>
                        </a:rPr>
                        <a:t>4</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074">
                <a:tc>
                  <a:txBody>
                    <a:bodyPr/>
                    <a:lstStyle/>
                    <a:p>
                      <a:pPr algn="ctr">
                        <a:spcAft>
                          <a:spcPts val="0"/>
                        </a:spcAft>
                      </a:pPr>
                      <a:r>
                        <a:rPr lang="en-US" sz="1600" kern="100">
                          <a:effectLst/>
                          <a:latin typeface="Calibri"/>
                          <a:ea typeface="宋体"/>
                          <a:cs typeface="Times New Roman"/>
                        </a:rPr>
                        <a:t>5</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074">
                <a:tc>
                  <a:txBody>
                    <a:bodyPr/>
                    <a:lstStyle/>
                    <a:p>
                      <a:pPr algn="ctr">
                        <a:spcAft>
                          <a:spcPts val="0"/>
                        </a:spcAft>
                      </a:pPr>
                      <a:r>
                        <a:rPr lang="en-US" sz="1600" kern="100">
                          <a:effectLst/>
                          <a:latin typeface="Calibri"/>
                          <a:ea typeface="宋体"/>
                          <a:cs typeface="Times New Roman"/>
                        </a:rPr>
                        <a:t>6</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10</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074">
                <a:tc>
                  <a:txBody>
                    <a:bodyPr/>
                    <a:lstStyle/>
                    <a:p>
                      <a:pPr algn="ctr">
                        <a:spcAft>
                          <a:spcPts val="0"/>
                        </a:spcAft>
                      </a:pPr>
                      <a:r>
                        <a:rPr lang="en-US" sz="1600" kern="100">
                          <a:effectLst/>
                          <a:latin typeface="Calibri"/>
                          <a:ea typeface="宋体"/>
                          <a:cs typeface="Times New Roman"/>
                        </a:rPr>
                        <a:t>7</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effectLst/>
                          <a:latin typeface="Calibri"/>
                          <a:ea typeface="宋体"/>
                          <a:cs typeface="Times New Roman"/>
                        </a:rPr>
                        <a:t>111</a:t>
                      </a:r>
                      <a:endParaRPr lang="zh-CN" sz="1600" kern="10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Calibri"/>
                          <a:ea typeface="宋体"/>
                          <a:cs typeface="Times New Roman"/>
                        </a:rPr>
                        <a:t>11</a:t>
                      </a:r>
                      <a:endParaRPr lang="zh-CN" sz="1600" kern="100" dirty="0">
                        <a:effectLst/>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92396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just"/>
            <a:r>
              <a:rPr lang="zh-CN" altLang="zh-CN" sz="2800" kern="100" dirty="0" smtClean="0">
                <a:latin typeface="Calibri"/>
                <a:ea typeface="宋体"/>
                <a:cs typeface="Times New Roman"/>
              </a:rPr>
              <a:t>写出</a:t>
            </a:r>
            <a:r>
              <a:rPr lang="zh-CN" altLang="zh-CN" sz="2800" kern="100" dirty="0">
                <a:latin typeface="Calibri"/>
                <a:ea typeface="宋体"/>
                <a:cs typeface="Times New Roman"/>
              </a:rPr>
              <a:t>逻辑表达式：</a:t>
            </a:r>
          </a:p>
          <a:p>
            <a:pPr algn="just"/>
            <a:r>
              <a:rPr lang="en-US" altLang="zh-CN" sz="2800" kern="100" dirty="0">
                <a:latin typeface="Calibri"/>
                <a:ea typeface="宋体"/>
                <a:cs typeface="Times New Roman"/>
              </a:rPr>
              <a:t>X=C’A’B+C’AB’+CA’B’+ABC=C’(A’B+AB’)+C(A’B</a:t>
            </a:r>
            <a:r>
              <a:rPr lang="en-US" altLang="zh-CN" sz="2800" kern="100" dirty="0" smtClean="0">
                <a:latin typeface="Calibri"/>
                <a:ea typeface="宋体"/>
                <a:cs typeface="Times New Roman"/>
              </a:rPr>
              <a:t>’+AB)=C’(A</a:t>
            </a:r>
            <a:r>
              <a:rPr lang="en-US" altLang="zh-CN" sz="2800" kern="100" dirty="0" smtClean="0">
                <a:latin typeface="宋体"/>
                <a:ea typeface="宋体"/>
                <a:cs typeface="Times New Roman"/>
              </a:rPr>
              <a:t>⊕</a:t>
            </a:r>
            <a:r>
              <a:rPr lang="en-US" altLang="zh-CN" sz="2800" kern="100" dirty="0">
                <a:latin typeface="Calibri"/>
                <a:ea typeface="宋体"/>
                <a:cs typeface="Times New Roman"/>
              </a:rPr>
              <a:t>B</a:t>
            </a:r>
            <a:r>
              <a:rPr lang="en-US" altLang="zh-CN" sz="2800" kern="100" dirty="0" smtClean="0">
                <a:latin typeface="Calibri"/>
                <a:ea typeface="宋体"/>
                <a:cs typeface="Times New Roman"/>
              </a:rPr>
              <a:t>)+C(A</a:t>
            </a:r>
            <a:r>
              <a:rPr lang="en-US" altLang="zh-CN" sz="2800" kern="100" dirty="0" smtClean="0">
                <a:latin typeface="宋体"/>
                <a:ea typeface="宋体"/>
                <a:cs typeface="Times New Roman"/>
              </a:rPr>
              <a:t>⊕</a:t>
            </a:r>
            <a:r>
              <a:rPr lang="en-US" altLang="zh-CN" sz="2800" kern="100" dirty="0">
                <a:latin typeface="Calibri"/>
                <a:ea typeface="宋体"/>
                <a:cs typeface="Times New Roman"/>
              </a:rPr>
              <a:t>B</a:t>
            </a:r>
            <a:r>
              <a:rPr lang="en-US" altLang="zh-CN" sz="2800" kern="100" dirty="0" smtClean="0">
                <a:latin typeface="Calibri"/>
                <a:ea typeface="宋体"/>
                <a:cs typeface="Times New Roman"/>
              </a:rPr>
              <a:t>)’=A</a:t>
            </a:r>
            <a:r>
              <a:rPr lang="en-US" altLang="zh-CN" sz="2800" kern="100" dirty="0">
                <a:latin typeface="Calibri"/>
                <a:ea typeface="宋体"/>
                <a:cs typeface="Times New Roman"/>
              </a:rPr>
              <a:t>⊕B⊕C</a:t>
            </a:r>
          </a:p>
          <a:p>
            <a:pPr algn="just"/>
            <a:r>
              <a:rPr lang="en-US" altLang="zh-CN" sz="2800" kern="100" dirty="0" smtClean="0">
                <a:latin typeface="Calibri"/>
                <a:ea typeface="宋体"/>
                <a:cs typeface="Times New Roman"/>
              </a:rPr>
              <a:t>Y=CA’B+CAB’+AB=C(A</a:t>
            </a:r>
            <a:r>
              <a:rPr lang="en-US" altLang="zh-CN" sz="2800" kern="100" dirty="0" smtClean="0">
                <a:latin typeface="宋体"/>
                <a:ea typeface="宋体"/>
                <a:cs typeface="Times New Roman"/>
              </a:rPr>
              <a:t>⊕</a:t>
            </a:r>
            <a:r>
              <a:rPr lang="en-US" altLang="zh-CN" sz="2800" kern="100" dirty="0" smtClean="0">
                <a:latin typeface="Calibri"/>
                <a:ea typeface="宋体"/>
                <a:cs typeface="Times New Roman"/>
              </a:rPr>
              <a:t>B</a:t>
            </a:r>
            <a:r>
              <a:rPr lang="en-US" altLang="zh-CN" sz="2800" kern="100" dirty="0">
                <a:latin typeface="Calibri"/>
                <a:ea typeface="宋体"/>
                <a:cs typeface="Times New Roman"/>
              </a:rPr>
              <a:t>)+</a:t>
            </a:r>
            <a:r>
              <a:rPr lang="en-US" altLang="zh-CN" sz="2800" kern="100" dirty="0" smtClean="0">
                <a:latin typeface="Calibri"/>
                <a:ea typeface="宋体"/>
                <a:cs typeface="Times New Roman"/>
              </a:rPr>
              <a:t>AB=((C(A</a:t>
            </a:r>
            <a:r>
              <a:rPr lang="en-US" altLang="zh-CN" sz="2800" kern="100" dirty="0">
                <a:latin typeface="Calibri"/>
                <a:ea typeface="宋体"/>
                <a:cs typeface="Times New Roman"/>
              </a:rPr>
              <a:t>⊕B))’(AB)’)’</a:t>
            </a:r>
            <a:endParaRPr lang="zh-CN" altLang="zh-CN" sz="2800" kern="100" dirty="0">
              <a:latin typeface="Calibri"/>
              <a:ea typeface="宋体"/>
              <a:cs typeface="Times New Roman"/>
            </a:endParaRPr>
          </a:p>
          <a:p>
            <a:r>
              <a:rPr lang="zh-CN" altLang="zh-CN" sz="2800" dirty="0" smtClean="0">
                <a:latin typeface="Calibri"/>
                <a:ea typeface="宋体"/>
                <a:cs typeface="Times New Roman"/>
              </a:rPr>
              <a:t>注意</a:t>
            </a:r>
            <a:r>
              <a:rPr lang="zh-CN" altLang="zh-CN" sz="2800" dirty="0">
                <a:latin typeface="Calibri"/>
                <a:ea typeface="宋体"/>
                <a:cs typeface="Times New Roman"/>
              </a:rPr>
              <a:t>，由于有两个输出</a:t>
            </a:r>
            <a:r>
              <a:rPr lang="zh-CN" altLang="zh-CN" sz="2800" dirty="0" smtClean="0">
                <a:latin typeface="Calibri"/>
                <a:ea typeface="宋体"/>
                <a:cs typeface="Times New Roman"/>
              </a:rPr>
              <a:t>，在设计</a:t>
            </a:r>
            <a:r>
              <a:rPr lang="zh-CN" altLang="en-US" sz="2800" dirty="0" smtClean="0">
                <a:latin typeface="Calibri"/>
                <a:ea typeface="宋体"/>
                <a:cs typeface="Times New Roman"/>
              </a:rPr>
              <a:t>逻辑函数时，应该尽可能地使两个输出表达式含有共有运算，这样在设计电路时，就可以引用公用元件的输出以</a:t>
            </a:r>
            <a:r>
              <a:rPr lang="zh-CN" altLang="zh-CN" sz="2800" dirty="0" smtClean="0">
                <a:latin typeface="Calibri"/>
                <a:ea typeface="宋体"/>
                <a:cs typeface="Times New Roman"/>
              </a:rPr>
              <a:t>节省元件</a:t>
            </a:r>
            <a:r>
              <a:rPr lang="zh-CN" altLang="zh-CN" sz="2800" dirty="0">
                <a:latin typeface="Calibri"/>
                <a:ea typeface="宋体"/>
                <a:cs typeface="Times New Roman"/>
              </a:rPr>
              <a:t>开销。</a:t>
            </a:r>
            <a:endParaRPr lang="zh-CN" altLang="en-US" dirty="0"/>
          </a:p>
        </p:txBody>
      </p:sp>
      <p:sp>
        <p:nvSpPr>
          <p:cNvPr id="3" name="标题 2"/>
          <p:cNvSpPr>
            <a:spLocks noGrp="1"/>
          </p:cNvSpPr>
          <p:nvPr>
            <p:ph type="title"/>
          </p:nvPr>
        </p:nvSpPr>
        <p:spPr/>
        <p:txBody>
          <a:bodyPr/>
          <a:lstStyle/>
          <a:p>
            <a:r>
              <a:rPr lang="zh-CN" altLang="en-US" dirty="0" smtClean="0"/>
              <a:t>写出</a:t>
            </a:r>
            <a:r>
              <a:rPr lang="zh-CN" altLang="en-US" dirty="0"/>
              <a:t>逻辑</a:t>
            </a:r>
            <a:r>
              <a:rPr lang="zh-CN" altLang="en-US" dirty="0" smtClean="0"/>
              <a:t>式</a:t>
            </a:r>
            <a:endParaRPr lang="zh-CN" altLang="en-US" dirty="0"/>
          </a:p>
        </p:txBody>
      </p:sp>
    </p:spTree>
    <p:extLst>
      <p:ext uri="{BB962C8B-B14F-4D97-AF65-F5344CB8AC3E}">
        <p14:creationId xmlns:p14="http://schemas.microsoft.com/office/powerpoint/2010/main" xmlns="" val="4133513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逻辑电路图</a:t>
            </a:r>
            <a:endParaRPr lang="zh-CN" altLang="en-US" dirty="0"/>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1640" y="1484784"/>
            <a:ext cx="6457950" cy="434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010042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数字电路分为两大类：组合逻辑电路和时序逻辑电路。组合逻辑电路中的输出是输入的固定逻辑映射，与时间没有关系。从电路结构上来看，输出不会反馈到输入端</a:t>
            </a:r>
            <a:r>
              <a:rPr lang="zh-CN" altLang="en-US" dirty="0" smtClean="0"/>
              <a:t>。</a:t>
            </a:r>
            <a:endParaRPr lang="en-US" altLang="zh-CN" dirty="0" smtClean="0"/>
          </a:p>
          <a:p>
            <a:r>
              <a:rPr lang="zh-CN" altLang="en-US" dirty="0" smtClean="0"/>
              <a:t>组合逻辑电路分析</a:t>
            </a:r>
            <a:endParaRPr lang="en-US" altLang="zh-CN" dirty="0" smtClean="0"/>
          </a:p>
          <a:p>
            <a:pPr lvl="1"/>
            <a:r>
              <a:rPr lang="zh-CN" altLang="zh-CN" dirty="0"/>
              <a:t>根据给定的逻辑电路图找出输出与输入之间的逻辑映射关系，最后得到电路实现的逻辑功能</a:t>
            </a:r>
            <a:r>
              <a:rPr lang="zh-CN" altLang="zh-CN" dirty="0" smtClean="0"/>
              <a:t>。</a:t>
            </a:r>
            <a:endParaRPr lang="en-US" altLang="zh-CN" dirty="0" smtClean="0"/>
          </a:p>
          <a:p>
            <a:r>
              <a:rPr lang="zh-CN" altLang="en-US" dirty="0" smtClean="0"/>
              <a:t>组合逻辑电路综合</a:t>
            </a:r>
            <a:endParaRPr lang="en-US" altLang="zh-CN" dirty="0" smtClean="0"/>
          </a:p>
          <a:p>
            <a:pPr lvl="1"/>
            <a:r>
              <a:rPr lang="zh-CN" altLang="en-US" dirty="0"/>
              <a:t>通过对实际逻辑问题的分析，确定输入</a:t>
            </a:r>
            <a:r>
              <a:rPr lang="en-US" altLang="zh-CN" dirty="0"/>
              <a:t>-</a:t>
            </a:r>
            <a:r>
              <a:rPr lang="zh-CN" altLang="en-US" dirty="0"/>
              <a:t>输出的逻辑映射，化简逻辑表达式，并最终</a:t>
            </a:r>
            <a:r>
              <a:rPr lang="zh-CN" altLang="en-US" dirty="0" smtClean="0"/>
              <a:t>通过门电路</a:t>
            </a:r>
            <a:r>
              <a:rPr lang="zh-CN" altLang="en-US" dirty="0"/>
              <a:t>实现其逻辑功能。</a:t>
            </a:r>
          </a:p>
        </p:txBody>
      </p:sp>
      <p:sp>
        <p:nvSpPr>
          <p:cNvPr id="3" name="标题 2"/>
          <p:cNvSpPr>
            <a:spLocks noGrp="1"/>
          </p:cNvSpPr>
          <p:nvPr>
            <p:ph type="title"/>
          </p:nvPr>
        </p:nvSpPr>
        <p:spPr/>
        <p:txBody>
          <a:bodyPr/>
          <a:lstStyle/>
          <a:p>
            <a:r>
              <a:rPr lang="zh-CN" altLang="en-US" dirty="0" smtClean="0"/>
              <a:t>概述</a:t>
            </a:r>
            <a:endParaRPr lang="zh-CN" altLang="en-US" dirty="0"/>
          </a:p>
        </p:txBody>
      </p:sp>
    </p:spTree>
    <p:extLst>
      <p:ext uri="{BB962C8B-B14F-4D97-AF65-F5344CB8AC3E}">
        <p14:creationId xmlns:p14="http://schemas.microsoft.com/office/powerpoint/2010/main" xmlns="" val="267428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947672"/>
          </a:xfrm>
        </p:spPr>
        <p:txBody>
          <a:bodyPr/>
          <a:lstStyle/>
          <a:p>
            <a:r>
              <a:rPr lang="zh-CN" altLang="en-US" dirty="0"/>
              <a:t>设 </a:t>
            </a:r>
            <a:r>
              <a:rPr lang="en-US" altLang="zh-CN" dirty="0"/>
              <a:t>x </a:t>
            </a:r>
            <a:r>
              <a:rPr lang="zh-CN" altLang="en-US" dirty="0"/>
              <a:t>和</a:t>
            </a:r>
            <a:r>
              <a:rPr lang="en-US" altLang="zh-CN" dirty="0"/>
              <a:t>y </a:t>
            </a:r>
            <a:r>
              <a:rPr lang="zh-CN" altLang="en-US" dirty="0"/>
              <a:t>是两个两位的二进制数，其中</a:t>
            </a:r>
            <a:r>
              <a:rPr lang="en-US" altLang="zh-CN" dirty="0"/>
              <a:t>x</a:t>
            </a:r>
            <a:r>
              <a:rPr lang="zh-CN" altLang="en-US" dirty="0"/>
              <a:t>＝</a:t>
            </a:r>
            <a:r>
              <a:rPr lang="en-US" altLang="zh-CN" dirty="0"/>
              <a:t>x1 x2</a:t>
            </a:r>
            <a:r>
              <a:rPr lang="zh-CN" altLang="en-US" dirty="0"/>
              <a:t>，</a:t>
            </a:r>
            <a:r>
              <a:rPr lang="en-US" altLang="zh-CN" dirty="0"/>
              <a:t>y</a:t>
            </a:r>
            <a:r>
              <a:rPr lang="zh-CN" altLang="en-US" dirty="0"/>
              <a:t>＝</a:t>
            </a:r>
            <a:r>
              <a:rPr lang="en-US" altLang="zh-CN" dirty="0"/>
              <a:t>y1 y2</a:t>
            </a:r>
            <a:r>
              <a:rPr lang="zh-CN" altLang="en-US" dirty="0"/>
              <a:t>，试设计一判别器，当</a:t>
            </a:r>
            <a:r>
              <a:rPr lang="en-US" altLang="zh-CN" dirty="0"/>
              <a:t>x &gt; y </a:t>
            </a:r>
            <a:r>
              <a:rPr lang="zh-CN" altLang="en-US" dirty="0"/>
              <a:t>时，输出为</a:t>
            </a:r>
            <a:r>
              <a:rPr lang="en-US" altLang="zh-CN" dirty="0"/>
              <a:t>1</a:t>
            </a:r>
            <a:r>
              <a:rPr lang="zh-CN" altLang="en-US" dirty="0"/>
              <a:t>； 否则为</a:t>
            </a:r>
            <a:r>
              <a:rPr lang="en-US" altLang="zh-CN" dirty="0"/>
              <a:t>0</a:t>
            </a:r>
            <a:r>
              <a:rPr lang="zh-CN" altLang="en-US" dirty="0"/>
              <a:t>，试用与非门实现这个逻辑</a:t>
            </a:r>
            <a:r>
              <a:rPr lang="zh-CN" altLang="en-US" dirty="0" smtClean="0"/>
              <a:t>要求。</a:t>
            </a:r>
            <a:endParaRPr lang="en-US" altLang="zh-CN" dirty="0" smtClean="0"/>
          </a:p>
          <a:p>
            <a:r>
              <a:rPr lang="zh-CN" altLang="en-US" dirty="0"/>
              <a:t>解</a:t>
            </a:r>
            <a:r>
              <a:rPr lang="zh-CN" altLang="en-US" dirty="0" smtClean="0"/>
              <a:t>：根据题意，写出真值表如下。</a:t>
            </a:r>
            <a:endParaRPr lang="zh-CN" altLang="en-US" dirty="0"/>
          </a:p>
        </p:txBody>
      </p:sp>
      <p:sp>
        <p:nvSpPr>
          <p:cNvPr id="3" name="标题 2"/>
          <p:cNvSpPr>
            <a:spLocks noGrp="1"/>
          </p:cNvSpPr>
          <p:nvPr>
            <p:ph type="title"/>
          </p:nvPr>
        </p:nvSpPr>
        <p:spPr/>
        <p:txBody>
          <a:bodyPr/>
          <a:lstStyle/>
          <a:p>
            <a:r>
              <a:rPr lang="zh-CN" altLang="en-US" dirty="0" smtClean="0"/>
              <a:t>比较器</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xmlns="" val="1121338219"/>
              </p:ext>
            </p:extLst>
          </p:nvPr>
        </p:nvGraphicFramePr>
        <p:xfrm>
          <a:off x="827584" y="3356992"/>
          <a:ext cx="3313113" cy="2627313"/>
        </p:xfrm>
        <a:graphic>
          <a:graphicData uri="http://schemas.openxmlformats.org/presentationml/2006/ole">
            <p:oleObj spid="_x0000_s11385" name="Visio" r:id="rId4" imgW="1485900" imgH="1177747" progId="">
              <p:embed/>
            </p:oleObj>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xmlns="" val="188701210"/>
              </p:ext>
            </p:extLst>
          </p:nvPr>
        </p:nvGraphicFramePr>
        <p:xfrm>
          <a:off x="4788024" y="3429000"/>
          <a:ext cx="3240087" cy="2857500"/>
        </p:xfrm>
        <a:graphic>
          <a:graphicData uri="http://schemas.openxmlformats.org/presentationml/2006/ole">
            <p:oleObj spid="_x0000_s11386" name="Visio" r:id="rId5" imgW="1399642" imgH="1383792" progId="">
              <p:embed/>
            </p:oleObj>
          </a:graphicData>
        </a:graphic>
      </p:graphicFrame>
    </p:spTree>
    <p:extLst>
      <p:ext uri="{BB962C8B-B14F-4D97-AF65-F5344CB8AC3E}">
        <p14:creationId xmlns:p14="http://schemas.microsoft.com/office/powerpoint/2010/main" xmlns="" val="33850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723536"/>
          </a:xfrm>
        </p:spPr>
        <p:txBody>
          <a:bodyPr/>
          <a:lstStyle/>
          <a:p>
            <a:r>
              <a:rPr lang="zh-CN" altLang="en-US" dirty="0" smtClean="0"/>
              <a:t>化简后的逻辑函数为。</a:t>
            </a:r>
            <a:endParaRPr lang="en-US" altLang="zh-CN" dirty="0" smtClean="0"/>
          </a:p>
          <a:p>
            <a:pPr marL="109728" indent="0">
              <a:buNone/>
            </a:pPr>
            <a:endParaRPr lang="zh-CN" altLang="en-US" dirty="0"/>
          </a:p>
        </p:txBody>
      </p:sp>
      <p:sp>
        <p:nvSpPr>
          <p:cNvPr id="3" name="标题 2"/>
          <p:cNvSpPr>
            <a:spLocks noGrp="1"/>
          </p:cNvSpPr>
          <p:nvPr>
            <p:ph type="title"/>
          </p:nvPr>
        </p:nvSpPr>
        <p:spPr/>
        <p:txBody>
          <a:bodyPr/>
          <a:lstStyle/>
          <a:p>
            <a:r>
              <a:rPr lang="zh-CN" altLang="en-US" dirty="0" smtClean="0"/>
              <a:t>比较器</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xmlns="" val="2927376421"/>
              </p:ext>
            </p:extLst>
          </p:nvPr>
        </p:nvGraphicFramePr>
        <p:xfrm>
          <a:off x="5364088" y="980728"/>
          <a:ext cx="3240088" cy="2857500"/>
        </p:xfrm>
        <a:graphic>
          <a:graphicData uri="http://schemas.openxmlformats.org/presentationml/2006/ole">
            <p:oleObj spid="_x0000_s12467" name="Visio" r:id="rId4" imgW="1399642" imgH="1383792" progId="">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2682021385"/>
              </p:ext>
            </p:extLst>
          </p:nvPr>
        </p:nvGraphicFramePr>
        <p:xfrm>
          <a:off x="755576" y="2060848"/>
          <a:ext cx="4679950" cy="1111250"/>
        </p:xfrm>
        <a:graphic>
          <a:graphicData uri="http://schemas.openxmlformats.org/presentationml/2006/ole">
            <p:oleObj spid="_x0000_s12468" name="公式" r:id="rId5" imgW="1930400" imgH="457200" progId="Equation.3">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1872046725"/>
              </p:ext>
            </p:extLst>
          </p:nvPr>
        </p:nvGraphicFramePr>
        <p:xfrm>
          <a:off x="2627784" y="3356992"/>
          <a:ext cx="3184441" cy="2935599"/>
        </p:xfrm>
        <a:graphic>
          <a:graphicData uri="http://schemas.openxmlformats.org/presentationml/2006/ole">
            <p:oleObj spid="_x0000_s12469" name="Visio" r:id="rId6" imgW="2641092" imgH="2326843" progId="">
              <p:embed/>
            </p:oleObj>
          </a:graphicData>
        </a:graphic>
      </p:graphicFrame>
    </p:spTree>
    <p:extLst>
      <p:ext uri="{BB962C8B-B14F-4D97-AF65-F5344CB8AC3E}">
        <p14:creationId xmlns:p14="http://schemas.microsoft.com/office/powerpoint/2010/main" xmlns="" val="26948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竞争：门电路的两个输入信号同时向相反的逻辑电平跳变的现象称为竞争</a:t>
            </a:r>
            <a:r>
              <a:rPr lang="zh-CN" altLang="en-US" dirty="0" smtClean="0"/>
              <a:t>。</a:t>
            </a:r>
            <a:endParaRPr lang="en-US" altLang="zh-CN" dirty="0" smtClean="0"/>
          </a:p>
          <a:p>
            <a:r>
              <a:rPr lang="zh-CN" altLang="en-US" dirty="0" smtClean="0"/>
              <a:t>冒险：</a:t>
            </a:r>
            <a:r>
              <a:rPr lang="zh-CN" altLang="zh-CN" dirty="0" smtClean="0"/>
              <a:t>由于</a:t>
            </a:r>
            <a:r>
              <a:rPr lang="zh-CN" altLang="zh-CN" dirty="0"/>
              <a:t>逻辑脉冲在电路传输过程中存在时延，相反脉冲到达某一门电路的时间有</a:t>
            </a:r>
            <a:r>
              <a:rPr lang="zh-CN" altLang="zh-CN" dirty="0" smtClean="0"/>
              <a:t>先后</a:t>
            </a:r>
            <a:r>
              <a:rPr lang="zh-CN" altLang="en-US" dirty="0" smtClean="0"/>
              <a:t>而</a:t>
            </a:r>
            <a:r>
              <a:rPr lang="zh-CN" altLang="zh-CN" dirty="0" smtClean="0"/>
              <a:t>导致</a:t>
            </a:r>
            <a:r>
              <a:rPr lang="zh-CN" altLang="zh-CN" dirty="0"/>
              <a:t>错误的尖峰脉冲</a:t>
            </a:r>
            <a:r>
              <a:rPr lang="zh-CN" altLang="zh-CN" dirty="0" smtClean="0"/>
              <a:t>。</a:t>
            </a:r>
            <a:endParaRPr lang="zh-CN" altLang="zh-CN" dirty="0"/>
          </a:p>
          <a:p>
            <a:r>
              <a:rPr lang="zh-CN" altLang="zh-CN" dirty="0"/>
              <a:t>有竞争不一定会导致冒险，但有冒险一定存在竞争。对组合逻辑电路来讲，竞争</a:t>
            </a:r>
            <a:r>
              <a:rPr lang="en-US" altLang="zh-CN" dirty="0"/>
              <a:t>-</a:t>
            </a:r>
            <a:r>
              <a:rPr lang="zh-CN" altLang="zh-CN" dirty="0"/>
              <a:t>冒险只是瞬态现象，在多数情况下不会造成严重的逻辑问题。但是对于时序电路来讲，就有可能造成电路的误动作，结果可能是严重的。</a:t>
            </a:r>
          </a:p>
          <a:p>
            <a:endParaRPr lang="zh-CN" altLang="en-US" dirty="0"/>
          </a:p>
        </p:txBody>
      </p:sp>
      <p:sp>
        <p:nvSpPr>
          <p:cNvPr id="3" name="标题 2"/>
          <p:cNvSpPr>
            <a:spLocks noGrp="1"/>
          </p:cNvSpPr>
          <p:nvPr>
            <p:ph type="title"/>
          </p:nvPr>
        </p:nvSpPr>
        <p:spPr/>
        <p:txBody>
          <a:bodyPr/>
          <a:lstStyle/>
          <a:p>
            <a:r>
              <a:rPr lang="en-US" altLang="zh-CN" dirty="0"/>
              <a:t>3.3 </a:t>
            </a:r>
            <a:r>
              <a:rPr lang="zh-CN" altLang="en-US"/>
              <a:t>组合逻辑电路的竞争与冒险</a:t>
            </a:r>
          </a:p>
        </p:txBody>
      </p:sp>
    </p:spTree>
    <p:extLst>
      <p:ext uri="{BB962C8B-B14F-4D97-AF65-F5344CB8AC3E}">
        <p14:creationId xmlns:p14="http://schemas.microsoft.com/office/powerpoint/2010/main" xmlns="" val="233755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23528" y="260648"/>
            <a:ext cx="8229600" cy="1143000"/>
          </a:xfrm>
        </p:spPr>
        <p:txBody>
          <a:bodyPr/>
          <a:lstStyle/>
          <a:p>
            <a:r>
              <a:rPr lang="zh-CN" altLang="en-US" dirty="0" smtClean="0"/>
              <a:t>竞争与冒险现象图解</a:t>
            </a:r>
            <a:endParaRPr lang="zh-CN" altLang="en-US" dirty="0"/>
          </a:p>
        </p:txBody>
      </p:sp>
      <p:grpSp>
        <p:nvGrpSpPr>
          <p:cNvPr id="7" name="组合 6"/>
          <p:cNvGrpSpPr/>
          <p:nvPr/>
        </p:nvGrpSpPr>
        <p:grpSpPr>
          <a:xfrm>
            <a:off x="260754" y="1510900"/>
            <a:ext cx="4200577" cy="3469754"/>
            <a:chOff x="443431" y="1343025"/>
            <a:chExt cx="4843128" cy="3469754"/>
          </a:xfrm>
        </p:grpSpPr>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544" y="1343025"/>
              <a:ext cx="4819015" cy="1390650"/>
            </a:xfrm>
            <a:prstGeom prst="rect">
              <a:avLst/>
            </a:prstGeom>
            <a:noFill/>
          </p:spPr>
        </p:pic>
        <p:pic>
          <p:nvPicPr>
            <p:cNvPr id="5" name="图片 4"/>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7544" y="2996952"/>
              <a:ext cx="4590415" cy="1038225"/>
            </a:xfrm>
            <a:prstGeom prst="rect">
              <a:avLst/>
            </a:prstGeom>
            <a:noFill/>
          </p:spPr>
        </p:pic>
        <p:pic>
          <p:nvPicPr>
            <p:cNvPr id="6" name="图片 5"/>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43431" y="4365104"/>
              <a:ext cx="4580890" cy="447675"/>
            </a:xfrm>
            <a:prstGeom prst="rect">
              <a:avLst/>
            </a:prstGeom>
            <a:noFill/>
          </p:spPr>
        </p:pic>
      </p:grpSp>
      <p:grpSp>
        <p:nvGrpSpPr>
          <p:cNvPr id="10" name="组合 9"/>
          <p:cNvGrpSpPr/>
          <p:nvPr/>
        </p:nvGrpSpPr>
        <p:grpSpPr>
          <a:xfrm>
            <a:off x="4355976" y="1632992"/>
            <a:ext cx="4595593" cy="3525366"/>
            <a:chOff x="4538653" y="1632992"/>
            <a:chExt cx="4595593" cy="3525366"/>
          </a:xfrm>
        </p:grpSpPr>
        <p:pic>
          <p:nvPicPr>
            <p:cNvPr id="8" name="图片 7"/>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644008" y="1632992"/>
              <a:ext cx="4490238" cy="1276350"/>
            </a:xfrm>
            <a:prstGeom prst="rect">
              <a:avLst/>
            </a:prstGeom>
            <a:noFill/>
          </p:spPr>
        </p:pic>
        <p:pic>
          <p:nvPicPr>
            <p:cNvPr id="9" name="图片 8"/>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538653" y="3501008"/>
              <a:ext cx="4580890" cy="1657350"/>
            </a:xfrm>
            <a:prstGeom prst="rect">
              <a:avLst/>
            </a:prstGeom>
            <a:noFill/>
          </p:spPr>
        </p:pic>
      </p:grpSp>
    </p:spTree>
    <p:extLst>
      <p:ext uri="{BB962C8B-B14F-4D97-AF65-F5344CB8AC3E}">
        <p14:creationId xmlns:p14="http://schemas.microsoft.com/office/powerpoint/2010/main" xmlns="" val="110837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代数判别法：当函数表达式在一定条件下能转化成：</a:t>
            </a:r>
            <a:r>
              <a:rPr lang="en-US" altLang="zh-CN" dirty="0"/>
              <a:t>Y=A+A’</a:t>
            </a:r>
            <a:r>
              <a:rPr lang="zh-CN" altLang="en-US" dirty="0"/>
              <a:t>或</a:t>
            </a:r>
            <a:r>
              <a:rPr lang="en-US" altLang="zh-CN" dirty="0"/>
              <a:t>Y=AA’</a:t>
            </a:r>
            <a:r>
              <a:rPr lang="zh-CN" altLang="en-US" dirty="0"/>
              <a:t>的时候，则电路中一定存在竞争</a:t>
            </a:r>
            <a:r>
              <a:rPr lang="zh-CN" altLang="en-US" dirty="0" smtClean="0"/>
              <a:t>。</a:t>
            </a:r>
            <a:endParaRPr lang="en-US" altLang="zh-CN" dirty="0" smtClean="0"/>
          </a:p>
          <a:p>
            <a:r>
              <a:rPr lang="zh-CN" altLang="en-US" dirty="0"/>
              <a:t>卡诺图判别法：如果在卡诺图中有相邻项被包含在不同的最小项化简式中，那么必然意味着某个逻辑变量的相反项被包含在不同的最小项中，就导致了该项变量以正、反两个逻辑态传递到输出，于是就可能存在冒险现象</a:t>
            </a:r>
            <a:r>
              <a:rPr lang="zh-CN" altLang="en-US" dirty="0" smtClean="0"/>
              <a:t>。</a:t>
            </a:r>
            <a:endParaRPr lang="en-US" altLang="zh-CN" dirty="0" smtClean="0"/>
          </a:p>
          <a:p>
            <a:r>
              <a:rPr lang="zh-CN" altLang="en-US" dirty="0" smtClean="0"/>
              <a:t>计算机辅助分析</a:t>
            </a:r>
            <a:endParaRPr lang="en-US" altLang="zh-CN" dirty="0" smtClean="0"/>
          </a:p>
          <a:p>
            <a:r>
              <a:rPr lang="zh-CN" altLang="en-US" dirty="0"/>
              <a:t>实验</a:t>
            </a:r>
          </a:p>
        </p:txBody>
      </p:sp>
      <p:sp>
        <p:nvSpPr>
          <p:cNvPr id="3" name="标题 2"/>
          <p:cNvSpPr>
            <a:spLocks noGrp="1"/>
          </p:cNvSpPr>
          <p:nvPr>
            <p:ph type="title"/>
          </p:nvPr>
        </p:nvSpPr>
        <p:spPr/>
        <p:txBody>
          <a:bodyPr/>
          <a:lstStyle/>
          <a:p>
            <a:r>
              <a:rPr lang="en-US" altLang="zh-CN" dirty="0"/>
              <a:t>3.3.2 </a:t>
            </a:r>
            <a:r>
              <a:rPr lang="zh-CN" altLang="en-US" dirty="0"/>
              <a:t>冒险现象的识别</a:t>
            </a:r>
          </a:p>
        </p:txBody>
      </p:sp>
    </p:spTree>
    <p:extLst>
      <p:ext uri="{BB962C8B-B14F-4D97-AF65-F5344CB8AC3E}">
        <p14:creationId xmlns:p14="http://schemas.microsoft.com/office/powerpoint/2010/main" xmlns="" val="82996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竞争</a:t>
            </a:r>
            <a:r>
              <a:rPr lang="en-US" altLang="zh-CN" dirty="0" smtClean="0"/>
              <a:t>-</a:t>
            </a:r>
            <a:r>
              <a:rPr lang="zh-CN" altLang="en-US" dirty="0" smtClean="0"/>
              <a:t>冒险现象</a:t>
            </a:r>
            <a:endParaRPr lang="zh-CN" altLang="en-US" dirty="0"/>
          </a:p>
        </p:txBody>
      </p:sp>
      <p:sp>
        <p:nvSpPr>
          <p:cNvPr id="7" name="TextBox 6"/>
          <p:cNvSpPr txBox="1"/>
          <p:nvPr/>
        </p:nvSpPr>
        <p:spPr>
          <a:xfrm>
            <a:off x="539552" y="1444134"/>
            <a:ext cx="6340197" cy="461665"/>
          </a:xfrm>
          <a:prstGeom prst="rect">
            <a:avLst/>
          </a:prstGeom>
          <a:noFill/>
        </p:spPr>
        <p:txBody>
          <a:bodyPr wrap="none" rtlCol="0">
            <a:spAutoFit/>
          </a:bodyPr>
          <a:lstStyle/>
          <a:p>
            <a:r>
              <a:rPr lang="zh-CN" altLang="en-US" sz="2400" dirty="0"/>
              <a:t>试</a:t>
            </a:r>
            <a:r>
              <a:rPr lang="zh-CN" altLang="en-US" sz="2400" dirty="0" smtClean="0"/>
              <a:t>判断下图所示的</a:t>
            </a:r>
            <a:r>
              <a:rPr lang="zh-CN" altLang="en-US" sz="2400" dirty="0"/>
              <a:t>电路是否存在竞争－</a:t>
            </a:r>
            <a:r>
              <a:rPr lang="zh-CN" altLang="en-US" sz="2400" dirty="0" smtClean="0"/>
              <a:t>冒险</a:t>
            </a:r>
            <a:r>
              <a:rPr lang="zh-CN" altLang="en-US" sz="2400" dirty="0"/>
              <a:t>。</a:t>
            </a:r>
            <a:endParaRPr lang="en-US" altLang="zh-CN" sz="2400" dirty="0" smtClean="0"/>
          </a:p>
        </p:txBody>
      </p:sp>
      <p:graphicFrame>
        <p:nvGraphicFramePr>
          <p:cNvPr id="8" name="对象 7"/>
          <p:cNvGraphicFramePr>
            <a:graphicFrameLocks noChangeAspect="1"/>
          </p:cNvGraphicFramePr>
          <p:nvPr>
            <p:extLst>
              <p:ext uri="{D42A27DB-BD31-4B8C-83A1-F6EECF244321}">
                <p14:modId xmlns:p14="http://schemas.microsoft.com/office/powerpoint/2010/main" xmlns="" val="1953012239"/>
              </p:ext>
            </p:extLst>
          </p:nvPr>
        </p:nvGraphicFramePr>
        <p:xfrm>
          <a:off x="683568" y="2060848"/>
          <a:ext cx="4648200" cy="2284412"/>
        </p:xfrm>
        <a:graphic>
          <a:graphicData uri="http://schemas.openxmlformats.org/presentationml/2006/ole">
            <p:oleObj spid="_x0000_s13436" name="Visio" r:id="rId4" imgW="2443230" imgH="1200150" progId="">
              <p:embed/>
            </p:oleObj>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xmlns="" val="1442685270"/>
              </p:ext>
            </p:extLst>
          </p:nvPr>
        </p:nvGraphicFramePr>
        <p:xfrm>
          <a:off x="703263" y="4735513"/>
          <a:ext cx="2657475" cy="525462"/>
        </p:xfrm>
        <a:graphic>
          <a:graphicData uri="http://schemas.openxmlformats.org/presentationml/2006/ole">
            <p:oleObj spid="_x0000_s13437" name="公式" r:id="rId5" imgW="965160" imgH="190440" progId="Equation.3">
              <p:embed/>
            </p:oleObj>
          </a:graphicData>
        </a:graphic>
      </p:graphicFrame>
      <p:sp>
        <p:nvSpPr>
          <p:cNvPr id="10" name="TextBox 9"/>
          <p:cNvSpPr txBox="1"/>
          <p:nvPr/>
        </p:nvSpPr>
        <p:spPr>
          <a:xfrm>
            <a:off x="899592" y="4324454"/>
            <a:ext cx="2262158" cy="369332"/>
          </a:xfrm>
          <a:prstGeom prst="rect">
            <a:avLst/>
          </a:prstGeom>
          <a:noFill/>
        </p:spPr>
        <p:txBody>
          <a:bodyPr wrap="none" rtlCol="0">
            <a:spAutoFit/>
          </a:bodyPr>
          <a:lstStyle/>
          <a:p>
            <a:r>
              <a:rPr lang="zh-CN" altLang="en-US" dirty="0" smtClean="0"/>
              <a:t>解：输出函数式为。</a:t>
            </a:r>
            <a:endParaRPr lang="zh-CN" altLang="en-US" dirty="0"/>
          </a:p>
        </p:txBody>
      </p:sp>
      <p:sp>
        <p:nvSpPr>
          <p:cNvPr id="11" name="TextBox 10"/>
          <p:cNvSpPr txBox="1"/>
          <p:nvPr/>
        </p:nvSpPr>
        <p:spPr>
          <a:xfrm>
            <a:off x="899592" y="5428392"/>
            <a:ext cx="5240537" cy="400110"/>
          </a:xfrm>
          <a:prstGeom prst="rect">
            <a:avLst/>
          </a:prstGeom>
          <a:noFill/>
        </p:spPr>
        <p:txBody>
          <a:bodyPr wrap="none" rtlCol="0">
            <a:spAutoFit/>
          </a:bodyPr>
          <a:lstStyle/>
          <a:p>
            <a:r>
              <a:rPr lang="zh-CN" altLang="en-US" sz="2000" dirty="0" smtClean="0"/>
              <a:t>可见当</a:t>
            </a:r>
            <a:r>
              <a:rPr lang="en-US" altLang="zh-CN" sz="2000" dirty="0" smtClean="0"/>
              <a:t>B=C=1</a:t>
            </a:r>
            <a:r>
              <a:rPr lang="zh-CN" altLang="en-US" sz="2000" dirty="0" smtClean="0"/>
              <a:t>时，</a:t>
            </a:r>
            <a:r>
              <a:rPr lang="en-US" altLang="zh-CN" sz="2000" dirty="0" smtClean="0"/>
              <a:t>Y=A+A’,</a:t>
            </a:r>
            <a:r>
              <a:rPr lang="zh-CN" altLang="en-US" sz="2000" dirty="0" smtClean="0"/>
              <a:t>存在冒险现象。</a:t>
            </a:r>
            <a:endParaRPr lang="zh-CN" altLang="en-US" sz="2000" dirty="0"/>
          </a:p>
        </p:txBody>
      </p:sp>
    </p:spTree>
    <p:extLst>
      <p:ext uri="{BB962C8B-B14F-4D97-AF65-F5344CB8AC3E}">
        <p14:creationId xmlns:p14="http://schemas.microsoft.com/office/powerpoint/2010/main" xmlns="" val="194987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利用冗余项</a:t>
            </a:r>
          </a:p>
        </p:txBody>
      </p:sp>
      <p:sp>
        <p:nvSpPr>
          <p:cNvPr id="3" name="标题 2"/>
          <p:cNvSpPr>
            <a:spLocks noGrp="1"/>
          </p:cNvSpPr>
          <p:nvPr>
            <p:ph type="title"/>
          </p:nvPr>
        </p:nvSpPr>
        <p:spPr/>
        <p:txBody>
          <a:bodyPr/>
          <a:lstStyle/>
          <a:p>
            <a:r>
              <a:rPr lang="zh-CN" altLang="en-US" dirty="0" smtClean="0"/>
              <a:t>竞争与冒险现象的消除</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xmlns="" val="3358947247"/>
              </p:ext>
            </p:extLst>
          </p:nvPr>
        </p:nvGraphicFramePr>
        <p:xfrm>
          <a:off x="755576" y="2132856"/>
          <a:ext cx="2657475" cy="525462"/>
        </p:xfrm>
        <a:graphic>
          <a:graphicData uri="http://schemas.openxmlformats.org/presentationml/2006/ole">
            <p:oleObj spid="_x0000_s14456" name="公式" r:id="rId4" imgW="965200" imgH="190500" progId="Equation.3">
              <p:embed/>
            </p:oleObj>
          </a:graphicData>
        </a:graphic>
      </p:graphicFrame>
      <p:grpSp>
        <p:nvGrpSpPr>
          <p:cNvPr id="28" name="组合 27"/>
          <p:cNvGrpSpPr/>
          <p:nvPr/>
        </p:nvGrpSpPr>
        <p:grpSpPr>
          <a:xfrm>
            <a:off x="4283968" y="2186082"/>
            <a:ext cx="3240360" cy="1890989"/>
            <a:chOff x="1229102" y="2962772"/>
            <a:chExt cx="2485698" cy="1258316"/>
          </a:xfrm>
        </p:grpSpPr>
        <p:grpSp>
          <p:nvGrpSpPr>
            <p:cNvPr id="24" name="组合 23"/>
            <p:cNvGrpSpPr/>
            <p:nvPr/>
          </p:nvGrpSpPr>
          <p:grpSpPr>
            <a:xfrm>
              <a:off x="1229102" y="2962772"/>
              <a:ext cx="2485698" cy="1258316"/>
              <a:chOff x="1229102" y="2962772"/>
              <a:chExt cx="2485698" cy="1258316"/>
            </a:xfrm>
          </p:grpSpPr>
          <p:sp>
            <p:nvSpPr>
              <p:cNvPr id="6" name="矩形 5"/>
              <p:cNvSpPr/>
              <p:nvPr/>
            </p:nvSpPr>
            <p:spPr>
              <a:xfrm>
                <a:off x="2706688" y="3429000"/>
                <a:ext cx="504056"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7" name="矩形 6"/>
              <p:cNvSpPr/>
              <p:nvPr/>
            </p:nvSpPr>
            <p:spPr>
              <a:xfrm>
                <a:off x="2202632" y="3429000"/>
                <a:ext cx="504056"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91680" y="3429000"/>
                <a:ext cx="504056"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210744" y="3429000"/>
                <a:ext cx="504056"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706688" y="3789040"/>
                <a:ext cx="504056"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11" name="矩形 10"/>
              <p:cNvSpPr/>
              <p:nvPr/>
            </p:nvSpPr>
            <p:spPr>
              <a:xfrm>
                <a:off x="2202632" y="3789040"/>
                <a:ext cx="504056"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12" name="矩形 11"/>
              <p:cNvSpPr/>
              <p:nvPr/>
            </p:nvSpPr>
            <p:spPr>
              <a:xfrm>
                <a:off x="1691680" y="3789040"/>
                <a:ext cx="504056"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13" name="矩形 12"/>
              <p:cNvSpPr/>
              <p:nvPr/>
            </p:nvSpPr>
            <p:spPr>
              <a:xfrm>
                <a:off x="3210744" y="3789040"/>
                <a:ext cx="504056"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flipV="1">
                <a:off x="1403648" y="3140968"/>
                <a:ext cx="288032"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2451980">
                <a:off x="1404535" y="2962772"/>
                <a:ext cx="476412" cy="369332"/>
              </a:xfrm>
              <a:prstGeom prst="rect">
                <a:avLst/>
              </a:prstGeom>
              <a:noFill/>
            </p:spPr>
            <p:txBody>
              <a:bodyPr wrap="none" rtlCol="0">
                <a:spAutoFit/>
              </a:bodyPr>
              <a:lstStyle/>
              <a:p>
                <a:r>
                  <a:rPr lang="en-US" altLang="zh-CN" dirty="0" smtClean="0"/>
                  <a:t>AB</a:t>
                </a:r>
                <a:endParaRPr lang="zh-CN" altLang="en-US" dirty="0"/>
              </a:p>
            </p:txBody>
          </p:sp>
          <p:sp>
            <p:nvSpPr>
              <p:cNvPr id="17" name="TextBox 16"/>
              <p:cNvSpPr txBox="1"/>
              <p:nvPr/>
            </p:nvSpPr>
            <p:spPr>
              <a:xfrm>
                <a:off x="1229102" y="3239688"/>
                <a:ext cx="344966" cy="369332"/>
              </a:xfrm>
              <a:prstGeom prst="rect">
                <a:avLst/>
              </a:prstGeom>
              <a:noFill/>
            </p:spPr>
            <p:txBody>
              <a:bodyPr wrap="none" rtlCol="0">
                <a:spAutoFit/>
              </a:bodyPr>
              <a:lstStyle/>
              <a:p>
                <a:r>
                  <a:rPr lang="en-US" altLang="zh-CN" dirty="0" smtClean="0"/>
                  <a:t>C</a:t>
                </a:r>
                <a:endParaRPr lang="zh-CN" altLang="en-US" dirty="0"/>
              </a:p>
            </p:txBody>
          </p:sp>
          <p:sp>
            <p:nvSpPr>
              <p:cNvPr id="18" name="TextBox 17"/>
              <p:cNvSpPr txBox="1"/>
              <p:nvPr/>
            </p:nvSpPr>
            <p:spPr>
              <a:xfrm>
                <a:off x="1783444" y="3193231"/>
                <a:ext cx="412292" cy="307777"/>
              </a:xfrm>
              <a:prstGeom prst="rect">
                <a:avLst/>
              </a:prstGeom>
              <a:noFill/>
            </p:spPr>
            <p:txBody>
              <a:bodyPr wrap="none" rtlCol="0">
                <a:spAutoFit/>
              </a:bodyPr>
              <a:lstStyle/>
              <a:p>
                <a:r>
                  <a:rPr lang="en-US" altLang="zh-CN" sz="1400" dirty="0" smtClean="0"/>
                  <a:t>00</a:t>
                </a:r>
                <a:endParaRPr lang="zh-CN" altLang="en-US" sz="1400" dirty="0"/>
              </a:p>
            </p:txBody>
          </p:sp>
          <p:sp>
            <p:nvSpPr>
              <p:cNvPr id="19" name="TextBox 18"/>
              <p:cNvSpPr txBox="1"/>
              <p:nvPr/>
            </p:nvSpPr>
            <p:spPr>
              <a:xfrm>
                <a:off x="2215492" y="3193231"/>
                <a:ext cx="412292" cy="307777"/>
              </a:xfrm>
              <a:prstGeom prst="rect">
                <a:avLst/>
              </a:prstGeom>
              <a:noFill/>
            </p:spPr>
            <p:txBody>
              <a:bodyPr wrap="none" rtlCol="0">
                <a:spAutoFit/>
              </a:bodyPr>
              <a:lstStyle/>
              <a:p>
                <a:r>
                  <a:rPr lang="en-US" altLang="zh-CN" sz="1400" dirty="0" smtClean="0"/>
                  <a:t>01</a:t>
                </a:r>
                <a:endParaRPr lang="zh-CN" altLang="en-US" sz="1400" dirty="0"/>
              </a:p>
            </p:txBody>
          </p:sp>
          <p:sp>
            <p:nvSpPr>
              <p:cNvPr id="20" name="TextBox 19"/>
              <p:cNvSpPr txBox="1"/>
              <p:nvPr/>
            </p:nvSpPr>
            <p:spPr>
              <a:xfrm>
                <a:off x="2719548" y="3193231"/>
                <a:ext cx="412292" cy="307777"/>
              </a:xfrm>
              <a:prstGeom prst="rect">
                <a:avLst/>
              </a:prstGeom>
              <a:noFill/>
            </p:spPr>
            <p:txBody>
              <a:bodyPr wrap="none" rtlCol="0">
                <a:spAutoFit/>
              </a:bodyPr>
              <a:lstStyle/>
              <a:p>
                <a:r>
                  <a:rPr lang="en-US" altLang="zh-CN" sz="1400" dirty="0" smtClean="0"/>
                  <a:t>11</a:t>
                </a:r>
                <a:endParaRPr lang="zh-CN" altLang="en-US" sz="1400" dirty="0"/>
              </a:p>
            </p:txBody>
          </p:sp>
          <p:sp>
            <p:nvSpPr>
              <p:cNvPr id="21" name="TextBox 20"/>
              <p:cNvSpPr txBox="1"/>
              <p:nvPr/>
            </p:nvSpPr>
            <p:spPr>
              <a:xfrm>
                <a:off x="3237644" y="3193231"/>
                <a:ext cx="412292" cy="307777"/>
              </a:xfrm>
              <a:prstGeom prst="rect">
                <a:avLst/>
              </a:prstGeom>
              <a:noFill/>
            </p:spPr>
            <p:txBody>
              <a:bodyPr wrap="none" rtlCol="0">
                <a:spAutoFit/>
              </a:bodyPr>
              <a:lstStyle/>
              <a:p>
                <a:r>
                  <a:rPr lang="en-US" altLang="zh-CN" sz="1400" dirty="0" smtClean="0"/>
                  <a:t>10</a:t>
                </a:r>
                <a:endParaRPr lang="zh-CN" altLang="en-US" sz="1400" dirty="0"/>
              </a:p>
            </p:txBody>
          </p:sp>
          <p:sp>
            <p:nvSpPr>
              <p:cNvPr id="22" name="TextBox 21"/>
              <p:cNvSpPr txBox="1"/>
              <p:nvPr/>
            </p:nvSpPr>
            <p:spPr>
              <a:xfrm>
                <a:off x="1465208" y="3501008"/>
                <a:ext cx="298480" cy="307777"/>
              </a:xfrm>
              <a:prstGeom prst="rect">
                <a:avLst/>
              </a:prstGeom>
              <a:noFill/>
            </p:spPr>
            <p:txBody>
              <a:bodyPr wrap="none" rtlCol="0">
                <a:spAutoFit/>
              </a:bodyPr>
              <a:lstStyle/>
              <a:p>
                <a:r>
                  <a:rPr lang="en-US" altLang="zh-CN" sz="1400" dirty="0" smtClean="0"/>
                  <a:t>0</a:t>
                </a:r>
                <a:endParaRPr lang="zh-CN" altLang="en-US" sz="1400" dirty="0"/>
              </a:p>
            </p:txBody>
          </p:sp>
          <p:sp>
            <p:nvSpPr>
              <p:cNvPr id="23" name="TextBox 22"/>
              <p:cNvSpPr txBox="1"/>
              <p:nvPr/>
            </p:nvSpPr>
            <p:spPr>
              <a:xfrm>
                <a:off x="1475656" y="3913311"/>
                <a:ext cx="298480" cy="307777"/>
              </a:xfrm>
              <a:prstGeom prst="rect">
                <a:avLst/>
              </a:prstGeom>
              <a:noFill/>
            </p:spPr>
            <p:txBody>
              <a:bodyPr wrap="none" rtlCol="0">
                <a:spAutoFit/>
              </a:bodyPr>
              <a:lstStyle/>
              <a:p>
                <a:r>
                  <a:rPr lang="en-US" altLang="zh-CN" sz="1400" dirty="0" smtClean="0"/>
                  <a:t>1</a:t>
                </a:r>
                <a:endParaRPr lang="zh-CN" altLang="en-US" sz="1400" dirty="0"/>
              </a:p>
            </p:txBody>
          </p:sp>
        </p:grpSp>
        <p:sp>
          <p:nvSpPr>
            <p:cNvPr id="25" name="椭圆 24"/>
            <p:cNvSpPr/>
            <p:nvPr/>
          </p:nvSpPr>
          <p:spPr>
            <a:xfrm>
              <a:off x="1763688" y="3808785"/>
              <a:ext cx="864096" cy="340295"/>
            </a:xfrm>
            <a:prstGeom prst="ellipse">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771800" y="3442947"/>
              <a:ext cx="288032" cy="706133"/>
            </a:xfrm>
            <a:prstGeom prst="ellipse">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215492" y="3808785"/>
              <a:ext cx="916348" cy="258414"/>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9" name="对象 28"/>
          <p:cNvGraphicFramePr>
            <a:graphicFrameLocks noChangeAspect="1"/>
          </p:cNvGraphicFramePr>
          <p:nvPr>
            <p:extLst>
              <p:ext uri="{D42A27DB-BD31-4B8C-83A1-F6EECF244321}">
                <p14:modId xmlns:p14="http://schemas.microsoft.com/office/powerpoint/2010/main" xmlns="" val="2842455804"/>
              </p:ext>
            </p:extLst>
          </p:nvPr>
        </p:nvGraphicFramePr>
        <p:xfrm>
          <a:off x="699968" y="4437112"/>
          <a:ext cx="3706812" cy="525462"/>
        </p:xfrm>
        <a:graphic>
          <a:graphicData uri="http://schemas.openxmlformats.org/presentationml/2006/ole">
            <p:oleObj spid="_x0000_s14457" name="公式" r:id="rId5" imgW="1346040" imgH="190440" progId="Equation.3">
              <p:embed/>
            </p:oleObj>
          </a:graphicData>
        </a:graphic>
      </p:graphicFrame>
      <p:sp>
        <p:nvSpPr>
          <p:cNvPr id="30" name="TextBox 29"/>
          <p:cNvSpPr txBox="1"/>
          <p:nvPr/>
        </p:nvSpPr>
        <p:spPr>
          <a:xfrm>
            <a:off x="1512954" y="5148615"/>
            <a:ext cx="6312947" cy="830997"/>
          </a:xfrm>
          <a:prstGeom prst="rect">
            <a:avLst/>
          </a:prstGeom>
          <a:noFill/>
        </p:spPr>
        <p:txBody>
          <a:bodyPr wrap="none" rtlCol="0">
            <a:spAutoFit/>
          </a:bodyPr>
          <a:lstStyle/>
          <a:p>
            <a:r>
              <a:rPr lang="zh-CN" altLang="en-US" sz="2400" dirty="0" smtClean="0"/>
              <a:t>加入冗余项</a:t>
            </a:r>
            <a:r>
              <a:rPr lang="en-US" altLang="zh-CN" sz="2400" dirty="0" smtClean="0"/>
              <a:t>BC</a:t>
            </a:r>
            <a:r>
              <a:rPr lang="zh-CN" altLang="en-US" sz="2400" dirty="0" smtClean="0"/>
              <a:t>后，在</a:t>
            </a:r>
            <a:r>
              <a:rPr lang="en-US" altLang="zh-CN" sz="2400" dirty="0" smtClean="0"/>
              <a:t>B&amp;C=1</a:t>
            </a:r>
            <a:r>
              <a:rPr lang="zh-CN" altLang="en-US" sz="2400" dirty="0" smtClean="0"/>
              <a:t>时，</a:t>
            </a:r>
            <a:r>
              <a:rPr lang="en-US" altLang="zh-CN" sz="2400" dirty="0" smtClean="0"/>
              <a:t>Y</a:t>
            </a:r>
            <a:r>
              <a:rPr lang="zh-CN" altLang="en-US" sz="2400" dirty="0" smtClean="0"/>
              <a:t>始终为</a:t>
            </a:r>
            <a:r>
              <a:rPr lang="en-US" altLang="zh-CN" sz="2400" dirty="0" smtClean="0"/>
              <a:t>1</a:t>
            </a:r>
            <a:r>
              <a:rPr lang="zh-CN" altLang="en-US" sz="2400" dirty="0" smtClean="0"/>
              <a:t>，</a:t>
            </a:r>
            <a:endParaRPr lang="en-US" altLang="zh-CN" sz="2400" dirty="0" smtClean="0"/>
          </a:p>
          <a:p>
            <a:r>
              <a:rPr lang="zh-CN" altLang="en-US" sz="2400" dirty="0" smtClean="0"/>
              <a:t>消除了</a:t>
            </a:r>
            <a:r>
              <a:rPr lang="en-US" altLang="zh-CN" sz="2400" dirty="0" smtClean="0"/>
              <a:t>A</a:t>
            </a:r>
            <a:r>
              <a:rPr lang="zh-CN" altLang="en-US" sz="2400" dirty="0" smtClean="0"/>
              <a:t>与</a:t>
            </a:r>
            <a:r>
              <a:rPr lang="en-US" altLang="zh-CN" sz="2400" dirty="0" smtClean="0"/>
              <a:t>A’</a:t>
            </a:r>
            <a:r>
              <a:rPr lang="zh-CN" altLang="en-US" sz="2400" dirty="0" smtClean="0"/>
              <a:t>竞争的影响。</a:t>
            </a:r>
            <a:endParaRPr lang="zh-CN" altLang="en-US" sz="2400" dirty="0"/>
          </a:p>
        </p:txBody>
      </p:sp>
    </p:spTree>
    <p:extLst>
      <p:ext uri="{BB962C8B-B14F-4D97-AF65-F5344CB8AC3E}">
        <p14:creationId xmlns:p14="http://schemas.microsoft.com/office/powerpoint/2010/main" xmlns="" val="72292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10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使用小滤波电容器</a:t>
            </a:r>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3568" y="1695084"/>
            <a:ext cx="3600400" cy="1733915"/>
          </a:xfrm>
          <a:prstGeom prst="rect">
            <a:avLst/>
          </a:prstGeom>
          <a:noFill/>
        </p:spPr>
      </p:pic>
      <p:pic>
        <p:nvPicPr>
          <p:cNvPr id="5" name="图片 4"/>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3568" y="3804920"/>
            <a:ext cx="3600400" cy="1136248"/>
          </a:xfrm>
          <a:prstGeom prst="rect">
            <a:avLst/>
          </a:prstGeom>
          <a:noFill/>
        </p:spPr>
      </p:pic>
      <p:sp>
        <p:nvSpPr>
          <p:cNvPr id="6" name="TextBox 5"/>
          <p:cNvSpPr txBox="1"/>
          <p:nvPr/>
        </p:nvSpPr>
        <p:spPr>
          <a:xfrm>
            <a:off x="3419872" y="5157192"/>
            <a:ext cx="5109091" cy="1200329"/>
          </a:xfrm>
          <a:prstGeom prst="rect">
            <a:avLst/>
          </a:prstGeom>
          <a:noFill/>
        </p:spPr>
        <p:txBody>
          <a:bodyPr wrap="none" rtlCol="0">
            <a:spAutoFit/>
          </a:bodyPr>
          <a:lstStyle/>
          <a:p>
            <a:r>
              <a:rPr lang="zh-CN" altLang="en-US" sz="2400" dirty="0" smtClean="0"/>
              <a:t>滤波电容可以在一定程度上消除</a:t>
            </a:r>
            <a:endParaRPr lang="en-US" altLang="zh-CN" sz="2400" dirty="0" smtClean="0"/>
          </a:p>
          <a:p>
            <a:r>
              <a:rPr lang="zh-CN" altLang="en-US" sz="2400" dirty="0"/>
              <a:t>尖峰脉冲的影响</a:t>
            </a:r>
            <a:r>
              <a:rPr lang="zh-CN" altLang="en-US" sz="2400" dirty="0" smtClean="0"/>
              <a:t>。但也使波形变坏，</a:t>
            </a:r>
            <a:endParaRPr lang="en-US" altLang="zh-CN" sz="2400" dirty="0" smtClean="0"/>
          </a:p>
          <a:p>
            <a:r>
              <a:rPr lang="zh-CN" altLang="en-US" sz="2400" dirty="0"/>
              <a:t>动态功耗增加。</a:t>
            </a:r>
          </a:p>
        </p:txBody>
      </p:sp>
    </p:spTree>
    <p:extLst>
      <p:ext uri="{BB962C8B-B14F-4D97-AF65-F5344CB8AC3E}">
        <p14:creationId xmlns:p14="http://schemas.microsoft.com/office/powerpoint/2010/main" xmlns="" val="93389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371608"/>
          </a:xfrm>
        </p:spPr>
        <p:txBody>
          <a:bodyPr/>
          <a:lstStyle/>
          <a:p>
            <a:r>
              <a:rPr lang="zh-CN" altLang="en-US" dirty="0" smtClean="0"/>
              <a:t>避开</a:t>
            </a:r>
            <a:r>
              <a:rPr lang="zh-CN" altLang="en-US" dirty="0"/>
              <a:t>瞬时变化。只确认在选通脉冲有效时段内的电路状态。</a:t>
            </a:r>
          </a:p>
        </p:txBody>
      </p:sp>
      <p:sp>
        <p:nvSpPr>
          <p:cNvPr id="3" name="标题 2"/>
          <p:cNvSpPr>
            <a:spLocks noGrp="1"/>
          </p:cNvSpPr>
          <p:nvPr>
            <p:ph type="title"/>
          </p:nvPr>
        </p:nvSpPr>
        <p:spPr/>
        <p:txBody>
          <a:bodyPr>
            <a:normAutofit/>
          </a:bodyPr>
          <a:lstStyle/>
          <a:p>
            <a:r>
              <a:rPr lang="zh-CN" altLang="en-US" dirty="0"/>
              <a:t>使用</a:t>
            </a:r>
            <a:r>
              <a:rPr lang="zh-CN" altLang="en-US" dirty="0" smtClean="0"/>
              <a:t>选通脉冲</a:t>
            </a:r>
            <a:endParaRPr lang="zh-CN" altLang="en-US" dirty="0"/>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75372" y="2708920"/>
            <a:ext cx="5400600" cy="2952328"/>
          </a:xfrm>
          <a:prstGeom prst="rect">
            <a:avLst/>
          </a:prstGeom>
          <a:noFill/>
        </p:spPr>
      </p:pic>
    </p:spTree>
    <p:extLst>
      <p:ext uri="{BB962C8B-B14F-4D97-AF65-F5344CB8AC3E}">
        <p14:creationId xmlns:p14="http://schemas.microsoft.com/office/powerpoint/2010/main" xmlns="" val="30294076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随着现代的数字电子技术的发展，多数常见的逻辑演算问题已经不再需要自己使用门电路来设计了。可以选择各类标准化的组合逻辑电路</a:t>
            </a:r>
            <a:r>
              <a:rPr lang="en-US" altLang="zh-CN" dirty="0"/>
              <a:t>IC</a:t>
            </a:r>
            <a:r>
              <a:rPr lang="zh-CN" altLang="en-US" dirty="0"/>
              <a:t>。更为复杂的嵌入式高速计算问题则</a:t>
            </a:r>
            <a:r>
              <a:rPr lang="zh-CN" altLang="en-US" dirty="0" smtClean="0"/>
              <a:t>使用</a:t>
            </a:r>
            <a:r>
              <a:rPr lang="en-US" altLang="zh-CN" dirty="0"/>
              <a:t>CPLD</a:t>
            </a:r>
            <a:r>
              <a:rPr lang="zh-CN" altLang="en-US" dirty="0"/>
              <a:t>（复杂可编程逻辑器件）和</a:t>
            </a:r>
            <a:r>
              <a:rPr lang="en-US" altLang="zh-CN" dirty="0"/>
              <a:t>FPGA</a:t>
            </a:r>
            <a:r>
              <a:rPr lang="zh-CN" altLang="en-US" dirty="0"/>
              <a:t>（现场可编程逻辑阵列</a:t>
            </a:r>
            <a:r>
              <a:rPr lang="zh-CN" altLang="en-US" dirty="0" smtClean="0"/>
              <a:t>）等</a:t>
            </a:r>
            <a:r>
              <a:rPr lang="zh-CN" altLang="en-US" dirty="0"/>
              <a:t>大规模集成电路在</a:t>
            </a:r>
            <a:r>
              <a:rPr lang="en-US" altLang="zh-CN" dirty="0"/>
              <a:t>EDA</a:t>
            </a:r>
            <a:r>
              <a:rPr lang="zh-CN" altLang="en-US" dirty="0"/>
              <a:t>系统下进行解决，或直接使用单片机，通过计算机程序设计来解决。简单的数字系统设计应该选择现有的组合逻辑模块，配合适当的外围电路来实现。</a:t>
            </a:r>
          </a:p>
        </p:txBody>
      </p:sp>
      <p:sp>
        <p:nvSpPr>
          <p:cNvPr id="3" name="标题 2"/>
          <p:cNvSpPr>
            <a:spLocks noGrp="1"/>
          </p:cNvSpPr>
          <p:nvPr>
            <p:ph type="title"/>
          </p:nvPr>
        </p:nvSpPr>
        <p:spPr/>
        <p:txBody>
          <a:bodyPr/>
          <a:lstStyle/>
          <a:p>
            <a:r>
              <a:rPr lang="en-US" altLang="zh-CN" dirty="0"/>
              <a:t>3.4 </a:t>
            </a:r>
            <a:r>
              <a:rPr lang="zh-CN" altLang="en-US" dirty="0"/>
              <a:t>常用组合逻辑电路模块</a:t>
            </a:r>
          </a:p>
        </p:txBody>
      </p:sp>
    </p:spTree>
    <p:extLst>
      <p:ext uri="{BB962C8B-B14F-4D97-AF65-F5344CB8AC3E}">
        <p14:creationId xmlns:p14="http://schemas.microsoft.com/office/powerpoint/2010/main" xmlns="" val="2242402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227592"/>
          </a:xfrm>
        </p:spPr>
        <p:txBody>
          <a:bodyPr/>
          <a:lstStyle/>
          <a:p>
            <a:r>
              <a:rPr lang="zh-CN" altLang="en-US" dirty="0"/>
              <a:t>组合逻辑电路任一时刻的输出仅仅取决于该时刻的输入，而与过去的输入无关。</a:t>
            </a:r>
          </a:p>
        </p:txBody>
      </p:sp>
      <p:sp>
        <p:nvSpPr>
          <p:cNvPr id="3" name="标题 2"/>
          <p:cNvSpPr>
            <a:spLocks noGrp="1"/>
          </p:cNvSpPr>
          <p:nvPr>
            <p:ph type="title"/>
          </p:nvPr>
        </p:nvSpPr>
        <p:spPr/>
        <p:txBody>
          <a:bodyPr/>
          <a:lstStyle/>
          <a:p>
            <a:r>
              <a:rPr lang="en-US" altLang="zh-CN" dirty="0"/>
              <a:t>3.2.1 </a:t>
            </a:r>
            <a:r>
              <a:rPr lang="zh-CN" altLang="en-US" dirty="0"/>
              <a:t>组合逻辑电路的定义和特点</a:t>
            </a:r>
          </a:p>
        </p:txBody>
      </p:sp>
      <p:graphicFrame>
        <p:nvGraphicFramePr>
          <p:cNvPr id="5" name="对象 4"/>
          <p:cNvGraphicFramePr>
            <a:graphicFrameLocks noChangeAspect="1"/>
          </p:cNvGraphicFramePr>
          <p:nvPr>
            <p:extLst>
              <p:ext uri="{D42A27DB-BD31-4B8C-83A1-F6EECF244321}">
                <p14:modId xmlns:p14="http://schemas.microsoft.com/office/powerpoint/2010/main" xmlns="" val="2771742643"/>
              </p:ext>
            </p:extLst>
          </p:nvPr>
        </p:nvGraphicFramePr>
        <p:xfrm>
          <a:off x="755576" y="2996952"/>
          <a:ext cx="4495800" cy="2039938"/>
        </p:xfrm>
        <a:graphic>
          <a:graphicData uri="http://schemas.openxmlformats.org/presentationml/2006/ole">
            <p:oleObj spid="_x0000_s1263" name="Visio" r:id="rId4" imgW="2009070" imgH="910626" progId="">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3655885161"/>
              </p:ext>
            </p:extLst>
          </p:nvPr>
        </p:nvGraphicFramePr>
        <p:xfrm>
          <a:off x="5091113" y="2752725"/>
          <a:ext cx="3757612" cy="2179638"/>
        </p:xfrm>
        <a:graphic>
          <a:graphicData uri="http://schemas.openxmlformats.org/presentationml/2006/ole">
            <p:oleObj spid="_x0000_s1264" name="公式" r:id="rId5" imgW="1663560" imgH="965160" progId="Equation.3">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615605043"/>
              </p:ext>
            </p:extLst>
          </p:nvPr>
        </p:nvGraphicFramePr>
        <p:xfrm>
          <a:off x="5220072" y="5373216"/>
          <a:ext cx="1800225" cy="568325"/>
        </p:xfrm>
        <a:graphic>
          <a:graphicData uri="http://schemas.openxmlformats.org/presentationml/2006/ole">
            <p:oleObj spid="_x0000_s1265" name="公式" r:id="rId6" imgW="851040" imgH="254520" progId="Equation.3">
              <p:embed/>
            </p:oleObj>
          </a:graphicData>
        </a:graphic>
      </p:graphicFrame>
    </p:spTree>
    <p:extLst>
      <p:ext uri="{BB962C8B-B14F-4D97-AF65-F5344CB8AC3E}">
        <p14:creationId xmlns:p14="http://schemas.microsoft.com/office/powerpoint/2010/main" xmlns="" val="423069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 fill="hold"/>
                                        <p:tgtEl>
                                          <p:spTgt spid="7"/>
                                        </p:tgtEl>
                                        <p:attrNameLst>
                                          <p:attrName>ppt_x</p:attrName>
                                        </p:attrNameLst>
                                      </p:cBhvr>
                                      <p:tavLst>
                                        <p:tav tm="0">
                                          <p:val>
                                            <p:strVal val="#ppt_x"/>
                                          </p:val>
                                        </p:tav>
                                        <p:tav tm="100000">
                                          <p:val>
                                            <p:strVal val="#ppt_x"/>
                                          </p:val>
                                        </p:tav>
                                      </p:tavLst>
                                    </p:anim>
                                    <p:anim calcmode="lin" valueType="num">
                                      <p:cBhvr additive="base">
                                        <p:cTn id="24" dur="1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编码：为了区分一系列不同的事物，将其中的每个事物用二值代码表示。</a:t>
            </a:r>
          </a:p>
          <a:p>
            <a:r>
              <a:rPr lang="zh-CN" altLang="en-US" dirty="0"/>
              <a:t>编码器：由于在二值逻辑电路中，信号是以高低电平给出的，故编码器就是把输入的每一个高低电平信号变成一个对应的二进制代码。</a:t>
            </a:r>
          </a:p>
          <a:p>
            <a:r>
              <a:rPr lang="zh-CN" altLang="en-US" dirty="0"/>
              <a:t>编码器分为普通编码器和优先权编码器。根据进制可分为二进制编码器和二－十进制编码器。</a:t>
            </a:r>
          </a:p>
          <a:p>
            <a:pPr marL="109728" indent="0">
              <a:buNone/>
            </a:pPr>
            <a:endParaRPr lang="zh-CN" altLang="en-US" dirty="0"/>
          </a:p>
        </p:txBody>
      </p:sp>
      <p:sp>
        <p:nvSpPr>
          <p:cNvPr id="3" name="标题 2"/>
          <p:cNvSpPr>
            <a:spLocks noGrp="1"/>
          </p:cNvSpPr>
          <p:nvPr>
            <p:ph type="title"/>
          </p:nvPr>
        </p:nvSpPr>
        <p:spPr/>
        <p:txBody>
          <a:bodyPr/>
          <a:lstStyle/>
          <a:p>
            <a:r>
              <a:rPr lang="en-US" altLang="zh-CN" dirty="0"/>
              <a:t>3.4.1 </a:t>
            </a:r>
            <a:r>
              <a:rPr lang="zh-CN" altLang="en-US" dirty="0"/>
              <a:t>编码器</a:t>
            </a:r>
          </a:p>
        </p:txBody>
      </p:sp>
    </p:spTree>
    <p:extLst>
      <p:ext uri="{BB962C8B-B14F-4D97-AF65-F5344CB8AC3E}">
        <p14:creationId xmlns:p14="http://schemas.microsoft.com/office/powerpoint/2010/main" xmlns="" val="1833045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3178696" cy="3891887"/>
          </a:xfrm>
        </p:spPr>
        <p:txBody>
          <a:bodyPr>
            <a:normAutofit fontScale="92500" lnSpcReduction="20000"/>
          </a:bodyPr>
          <a:lstStyle/>
          <a:p>
            <a:r>
              <a:rPr lang="zh-CN" altLang="zh-CN" dirty="0" smtClean="0"/>
              <a:t>编码器</a:t>
            </a:r>
            <a:r>
              <a:rPr lang="zh-CN" altLang="zh-CN" dirty="0"/>
              <a:t>（</a:t>
            </a:r>
            <a:r>
              <a:rPr lang="en-US" altLang="zh-CN" dirty="0"/>
              <a:t>Encoder</a:t>
            </a:r>
            <a:r>
              <a:rPr lang="zh-CN" altLang="zh-CN" dirty="0"/>
              <a:t>）的功能就是将这</a:t>
            </a:r>
            <a:r>
              <a:rPr lang="en-US" altLang="zh-CN" dirty="0"/>
              <a:t>8</a:t>
            </a:r>
            <a:r>
              <a:rPr lang="zh-CN" altLang="zh-CN" dirty="0"/>
              <a:t>个键编成三位二进制代码</a:t>
            </a:r>
            <a:r>
              <a:rPr lang="zh-CN" altLang="zh-CN" dirty="0" smtClean="0"/>
              <a:t>。</a:t>
            </a:r>
            <a:endParaRPr lang="en-US" altLang="zh-CN" dirty="0" smtClean="0"/>
          </a:p>
          <a:p>
            <a:r>
              <a:rPr lang="zh-CN" altLang="zh-CN" dirty="0" smtClean="0"/>
              <a:t>普通</a:t>
            </a:r>
            <a:r>
              <a:rPr lang="zh-CN" altLang="zh-CN" dirty="0"/>
              <a:t>编码器只允许在任何一个时刻，只有一个键被按下</a:t>
            </a:r>
            <a:r>
              <a:rPr lang="zh-CN" altLang="zh-CN" dirty="0" smtClean="0"/>
              <a:t>。</a:t>
            </a:r>
            <a:endParaRPr lang="en-US" altLang="zh-CN" dirty="0" smtClean="0"/>
          </a:p>
          <a:p>
            <a:r>
              <a:rPr lang="zh-CN" altLang="zh-CN" dirty="0" smtClean="0"/>
              <a:t>而</a:t>
            </a:r>
            <a:r>
              <a:rPr lang="zh-CN" altLang="zh-CN" dirty="0"/>
              <a:t>优先编码器则允许多个键被按下，然后输出按优先级确定的那个键的代码。</a:t>
            </a:r>
          </a:p>
          <a:p>
            <a:endParaRPr lang="zh-CN" altLang="en-US" dirty="0"/>
          </a:p>
        </p:txBody>
      </p:sp>
      <p:sp>
        <p:nvSpPr>
          <p:cNvPr id="3" name="标题 2"/>
          <p:cNvSpPr>
            <a:spLocks noGrp="1"/>
          </p:cNvSpPr>
          <p:nvPr>
            <p:ph type="title"/>
          </p:nvPr>
        </p:nvSpPr>
        <p:spPr/>
        <p:txBody>
          <a:bodyPr/>
          <a:lstStyle/>
          <a:p>
            <a:r>
              <a:rPr lang="zh-CN" altLang="en-US" dirty="0"/>
              <a:t>编码器示例</a:t>
            </a:r>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23928" y="1484784"/>
            <a:ext cx="4968552" cy="3456384"/>
          </a:xfrm>
          <a:prstGeom prst="rect">
            <a:avLst/>
          </a:prstGeom>
          <a:noFill/>
        </p:spPr>
      </p:pic>
    </p:spTree>
    <p:extLst>
      <p:ext uri="{BB962C8B-B14F-4D97-AF65-F5344CB8AC3E}">
        <p14:creationId xmlns:p14="http://schemas.microsoft.com/office/powerpoint/2010/main" xmlns="" val="3234937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48064" y="1481328"/>
            <a:ext cx="3538736" cy="4525963"/>
          </a:xfrm>
        </p:spPr>
        <p:txBody>
          <a:bodyPr/>
          <a:lstStyle/>
          <a:p>
            <a:r>
              <a:rPr lang="zh-CN" altLang="zh-CN" dirty="0"/>
              <a:t>这张真值表只列出了允许出现的输入组合。其它组合都可以当作约束项来看待</a:t>
            </a:r>
            <a:r>
              <a:rPr lang="zh-CN" altLang="zh-CN" dirty="0" smtClean="0"/>
              <a:t>。可以</a:t>
            </a:r>
            <a:r>
              <a:rPr lang="zh-CN" altLang="zh-CN" dirty="0"/>
              <a:t>直接写出逻辑表达式如下：</a:t>
            </a:r>
          </a:p>
          <a:p>
            <a:r>
              <a:rPr lang="en-US" altLang="zh-CN" dirty="0"/>
              <a:t>Y</a:t>
            </a:r>
            <a:r>
              <a:rPr lang="en-US" altLang="zh-CN" baseline="-25000" dirty="0"/>
              <a:t>0</a:t>
            </a:r>
            <a:r>
              <a:rPr lang="en-US" altLang="zh-CN" dirty="0"/>
              <a:t>=I</a:t>
            </a:r>
            <a:r>
              <a:rPr lang="en-US" altLang="zh-CN" baseline="-25000" dirty="0"/>
              <a:t>1</a:t>
            </a:r>
            <a:r>
              <a:rPr lang="en-US" altLang="zh-CN" dirty="0"/>
              <a:t>+I</a:t>
            </a:r>
            <a:r>
              <a:rPr lang="en-US" altLang="zh-CN" baseline="-25000" dirty="0"/>
              <a:t>3</a:t>
            </a:r>
            <a:r>
              <a:rPr lang="en-US" altLang="zh-CN" dirty="0"/>
              <a:t>+I</a:t>
            </a:r>
            <a:r>
              <a:rPr lang="en-US" altLang="zh-CN" baseline="-25000" dirty="0"/>
              <a:t>5</a:t>
            </a:r>
            <a:r>
              <a:rPr lang="en-US" altLang="zh-CN" dirty="0"/>
              <a:t>+I</a:t>
            </a:r>
            <a:r>
              <a:rPr lang="en-US" altLang="zh-CN" baseline="-25000" dirty="0"/>
              <a:t>7</a:t>
            </a:r>
            <a:endParaRPr lang="zh-CN" altLang="zh-CN" dirty="0"/>
          </a:p>
          <a:p>
            <a:r>
              <a:rPr lang="en-US" altLang="zh-CN" dirty="0"/>
              <a:t>Y</a:t>
            </a:r>
            <a:r>
              <a:rPr lang="en-US" altLang="zh-CN" baseline="-25000" dirty="0"/>
              <a:t>1</a:t>
            </a:r>
            <a:r>
              <a:rPr lang="en-US" altLang="zh-CN" dirty="0"/>
              <a:t>=I</a:t>
            </a:r>
            <a:r>
              <a:rPr lang="en-US" altLang="zh-CN" baseline="-25000" dirty="0"/>
              <a:t>2</a:t>
            </a:r>
            <a:r>
              <a:rPr lang="en-US" altLang="zh-CN" dirty="0"/>
              <a:t>+I</a:t>
            </a:r>
            <a:r>
              <a:rPr lang="en-US" altLang="zh-CN" baseline="-25000" dirty="0"/>
              <a:t>3</a:t>
            </a:r>
            <a:r>
              <a:rPr lang="en-US" altLang="zh-CN" dirty="0"/>
              <a:t>+I</a:t>
            </a:r>
            <a:r>
              <a:rPr lang="en-US" altLang="zh-CN" baseline="-25000" dirty="0"/>
              <a:t>6</a:t>
            </a:r>
            <a:r>
              <a:rPr lang="en-US" altLang="zh-CN" dirty="0"/>
              <a:t>+I</a:t>
            </a:r>
            <a:r>
              <a:rPr lang="en-US" altLang="zh-CN" baseline="-25000" dirty="0"/>
              <a:t>7</a:t>
            </a:r>
            <a:endParaRPr lang="zh-CN" altLang="zh-CN" dirty="0"/>
          </a:p>
          <a:p>
            <a:r>
              <a:rPr lang="en-US" altLang="zh-CN" dirty="0"/>
              <a:t>Y</a:t>
            </a:r>
            <a:r>
              <a:rPr lang="en-US" altLang="zh-CN" baseline="-25000" dirty="0"/>
              <a:t>2</a:t>
            </a:r>
            <a:r>
              <a:rPr lang="en-US" altLang="zh-CN" dirty="0"/>
              <a:t>=I</a:t>
            </a:r>
            <a:r>
              <a:rPr lang="en-US" altLang="zh-CN" baseline="-25000" dirty="0"/>
              <a:t>4</a:t>
            </a:r>
            <a:r>
              <a:rPr lang="en-US" altLang="zh-CN" dirty="0"/>
              <a:t>+I</a:t>
            </a:r>
            <a:r>
              <a:rPr lang="en-US" altLang="zh-CN" baseline="-25000" dirty="0"/>
              <a:t>5</a:t>
            </a:r>
            <a:r>
              <a:rPr lang="en-US" altLang="zh-CN" dirty="0"/>
              <a:t>+I</a:t>
            </a:r>
            <a:r>
              <a:rPr lang="en-US" altLang="zh-CN" baseline="-25000" dirty="0"/>
              <a:t>6</a:t>
            </a:r>
            <a:r>
              <a:rPr lang="en-US" altLang="zh-CN" dirty="0"/>
              <a:t>+I</a:t>
            </a:r>
            <a:r>
              <a:rPr lang="en-US" altLang="zh-CN" baseline="-25000" dirty="0"/>
              <a:t>7</a:t>
            </a:r>
            <a:endParaRPr lang="zh-CN" altLang="zh-CN" dirty="0"/>
          </a:p>
          <a:p>
            <a:endParaRPr lang="zh-CN" altLang="en-US" dirty="0"/>
          </a:p>
        </p:txBody>
      </p:sp>
      <p:sp>
        <p:nvSpPr>
          <p:cNvPr id="3" name="标题 2"/>
          <p:cNvSpPr>
            <a:spLocks noGrp="1"/>
          </p:cNvSpPr>
          <p:nvPr>
            <p:ph type="title"/>
          </p:nvPr>
        </p:nvSpPr>
        <p:spPr/>
        <p:txBody>
          <a:bodyPr/>
          <a:lstStyle/>
          <a:p>
            <a:r>
              <a:rPr lang="zh-CN" altLang="en-US" dirty="0"/>
              <a:t>普通编码器（</a:t>
            </a:r>
            <a:r>
              <a:rPr lang="en-US" altLang="zh-CN" dirty="0"/>
              <a:t>8-3</a:t>
            </a:r>
            <a:r>
              <a:rPr lang="zh-CN" altLang="en-US" dirty="0"/>
              <a:t>编码器）</a:t>
            </a:r>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4754" y="1619207"/>
            <a:ext cx="3932555" cy="3554095"/>
          </a:xfrm>
          <a:prstGeom prst="rect">
            <a:avLst/>
          </a:prstGeom>
          <a:noFill/>
        </p:spPr>
      </p:pic>
      <p:sp>
        <p:nvSpPr>
          <p:cNvPr id="5" name="TextBox 4"/>
          <p:cNvSpPr txBox="1"/>
          <p:nvPr/>
        </p:nvSpPr>
        <p:spPr>
          <a:xfrm>
            <a:off x="1403648" y="5373216"/>
            <a:ext cx="2031325" cy="369332"/>
          </a:xfrm>
          <a:prstGeom prst="rect">
            <a:avLst/>
          </a:prstGeom>
          <a:noFill/>
        </p:spPr>
        <p:txBody>
          <a:bodyPr wrap="none" rtlCol="0">
            <a:spAutoFit/>
          </a:bodyPr>
          <a:lstStyle/>
          <a:p>
            <a:r>
              <a:rPr lang="zh-CN" altLang="en-US" dirty="0" smtClean="0"/>
              <a:t>普通编码器真值表</a:t>
            </a:r>
            <a:endParaRPr lang="zh-CN" altLang="en-US" dirty="0"/>
          </a:p>
        </p:txBody>
      </p:sp>
    </p:spTree>
    <p:extLst>
      <p:ext uri="{BB962C8B-B14F-4D97-AF65-F5344CB8AC3E}">
        <p14:creationId xmlns:p14="http://schemas.microsoft.com/office/powerpoint/2010/main" xmlns="" val="3365457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875664"/>
          </a:xfrm>
        </p:spPr>
        <p:txBody>
          <a:bodyPr/>
          <a:lstStyle/>
          <a:p>
            <a:r>
              <a:rPr lang="en-US" altLang="zh-CN" dirty="0"/>
              <a:t>Y</a:t>
            </a:r>
            <a:r>
              <a:rPr lang="en-US" altLang="zh-CN" baseline="-25000" dirty="0"/>
              <a:t>0</a:t>
            </a:r>
            <a:r>
              <a:rPr lang="en-US" altLang="zh-CN" dirty="0"/>
              <a:t>=I</a:t>
            </a:r>
            <a:r>
              <a:rPr lang="en-US" altLang="zh-CN" baseline="-25000" dirty="0"/>
              <a:t>1</a:t>
            </a:r>
            <a:r>
              <a:rPr lang="en-US" altLang="zh-CN" dirty="0"/>
              <a:t>+I</a:t>
            </a:r>
            <a:r>
              <a:rPr lang="en-US" altLang="zh-CN" baseline="-25000" dirty="0"/>
              <a:t>3</a:t>
            </a:r>
            <a:r>
              <a:rPr lang="en-US" altLang="zh-CN" dirty="0"/>
              <a:t>+I</a:t>
            </a:r>
            <a:r>
              <a:rPr lang="en-US" altLang="zh-CN" baseline="-25000" dirty="0"/>
              <a:t>5</a:t>
            </a:r>
            <a:r>
              <a:rPr lang="en-US" altLang="zh-CN" dirty="0"/>
              <a:t>+I</a:t>
            </a:r>
            <a:r>
              <a:rPr lang="en-US" altLang="zh-CN" baseline="-25000" dirty="0"/>
              <a:t>7</a:t>
            </a:r>
            <a:endParaRPr lang="zh-CN" altLang="zh-CN" dirty="0"/>
          </a:p>
          <a:p>
            <a:r>
              <a:rPr lang="en-US" altLang="zh-CN" dirty="0"/>
              <a:t>Y</a:t>
            </a:r>
            <a:r>
              <a:rPr lang="en-US" altLang="zh-CN" baseline="-25000" dirty="0"/>
              <a:t>1</a:t>
            </a:r>
            <a:r>
              <a:rPr lang="en-US" altLang="zh-CN" dirty="0"/>
              <a:t>=I</a:t>
            </a:r>
            <a:r>
              <a:rPr lang="en-US" altLang="zh-CN" baseline="-25000" dirty="0"/>
              <a:t>2</a:t>
            </a:r>
            <a:r>
              <a:rPr lang="en-US" altLang="zh-CN" dirty="0"/>
              <a:t>+I</a:t>
            </a:r>
            <a:r>
              <a:rPr lang="en-US" altLang="zh-CN" baseline="-25000" dirty="0"/>
              <a:t>3</a:t>
            </a:r>
            <a:r>
              <a:rPr lang="en-US" altLang="zh-CN" dirty="0"/>
              <a:t>+I</a:t>
            </a:r>
            <a:r>
              <a:rPr lang="en-US" altLang="zh-CN" baseline="-25000" dirty="0"/>
              <a:t>6</a:t>
            </a:r>
            <a:r>
              <a:rPr lang="en-US" altLang="zh-CN" dirty="0"/>
              <a:t>+I</a:t>
            </a:r>
            <a:r>
              <a:rPr lang="en-US" altLang="zh-CN" baseline="-25000" dirty="0"/>
              <a:t>7</a:t>
            </a:r>
            <a:endParaRPr lang="zh-CN" altLang="zh-CN" dirty="0"/>
          </a:p>
          <a:p>
            <a:r>
              <a:rPr lang="en-US" altLang="zh-CN" dirty="0"/>
              <a:t>Y</a:t>
            </a:r>
            <a:r>
              <a:rPr lang="en-US" altLang="zh-CN" baseline="-25000" dirty="0"/>
              <a:t>2</a:t>
            </a:r>
            <a:r>
              <a:rPr lang="en-US" altLang="zh-CN" dirty="0"/>
              <a:t>=I</a:t>
            </a:r>
            <a:r>
              <a:rPr lang="en-US" altLang="zh-CN" baseline="-25000" dirty="0"/>
              <a:t>4</a:t>
            </a:r>
            <a:r>
              <a:rPr lang="en-US" altLang="zh-CN" dirty="0"/>
              <a:t>+I</a:t>
            </a:r>
            <a:r>
              <a:rPr lang="en-US" altLang="zh-CN" baseline="-25000" dirty="0"/>
              <a:t>5</a:t>
            </a:r>
            <a:r>
              <a:rPr lang="en-US" altLang="zh-CN" dirty="0"/>
              <a:t>+I</a:t>
            </a:r>
            <a:r>
              <a:rPr lang="en-US" altLang="zh-CN" baseline="-25000" dirty="0"/>
              <a:t>6</a:t>
            </a:r>
            <a:r>
              <a:rPr lang="en-US" altLang="zh-CN" dirty="0"/>
              <a:t>+I</a:t>
            </a:r>
            <a:r>
              <a:rPr lang="en-US" altLang="zh-CN" baseline="-25000" dirty="0"/>
              <a:t>7</a:t>
            </a:r>
            <a:endParaRPr lang="zh-CN" altLang="zh-CN" dirty="0"/>
          </a:p>
          <a:p>
            <a:endParaRPr lang="zh-CN" altLang="en-US" dirty="0"/>
          </a:p>
        </p:txBody>
      </p:sp>
      <p:sp>
        <p:nvSpPr>
          <p:cNvPr id="3" name="标题 2"/>
          <p:cNvSpPr>
            <a:spLocks noGrp="1"/>
          </p:cNvSpPr>
          <p:nvPr>
            <p:ph type="title"/>
          </p:nvPr>
        </p:nvSpPr>
        <p:spPr/>
        <p:txBody>
          <a:bodyPr/>
          <a:lstStyle/>
          <a:p>
            <a:r>
              <a:rPr lang="zh-CN" altLang="en-US" dirty="0" smtClean="0"/>
              <a:t>普通编码器逻辑图</a:t>
            </a:r>
            <a:endParaRPr lang="zh-CN" altLang="en-US" dirty="0"/>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79912" y="2924944"/>
            <a:ext cx="4224655" cy="3365500"/>
          </a:xfrm>
          <a:prstGeom prst="rect">
            <a:avLst/>
          </a:prstGeom>
          <a:noFill/>
        </p:spPr>
      </p:pic>
    </p:spTree>
    <p:extLst>
      <p:ext uri="{BB962C8B-B14F-4D97-AF65-F5344CB8AC3E}">
        <p14:creationId xmlns:p14="http://schemas.microsoft.com/office/powerpoint/2010/main" xmlns="" val="2435245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5448" y="1268760"/>
            <a:ext cx="8229600" cy="1155584"/>
          </a:xfrm>
        </p:spPr>
        <p:txBody>
          <a:bodyPr/>
          <a:lstStyle/>
          <a:p>
            <a:r>
              <a:rPr lang="zh-CN" altLang="zh-CN" dirty="0"/>
              <a:t>对输入信号规定不同的优先级，当有多个信号同时有效时，</a:t>
            </a:r>
            <a:r>
              <a:rPr lang="zh-CN" altLang="zh-CN" dirty="0" smtClean="0"/>
              <a:t>只</a:t>
            </a:r>
            <a:r>
              <a:rPr lang="zh-CN" altLang="en-US" dirty="0" smtClean="0"/>
              <a:t>输出</a:t>
            </a:r>
            <a:r>
              <a:rPr lang="zh-CN" altLang="zh-CN" dirty="0" smtClean="0"/>
              <a:t>优先级</a:t>
            </a:r>
            <a:r>
              <a:rPr lang="zh-CN" altLang="zh-CN" dirty="0"/>
              <a:t>高的</a:t>
            </a:r>
            <a:r>
              <a:rPr lang="zh-CN" altLang="zh-CN" dirty="0" smtClean="0"/>
              <a:t>信号编码</a:t>
            </a:r>
            <a:r>
              <a:rPr lang="zh-CN" altLang="zh-CN" dirty="0"/>
              <a:t>。</a:t>
            </a:r>
            <a:endParaRPr lang="zh-CN" altLang="en-US" dirty="0"/>
          </a:p>
        </p:txBody>
      </p:sp>
      <p:sp>
        <p:nvSpPr>
          <p:cNvPr id="3" name="标题 2"/>
          <p:cNvSpPr>
            <a:spLocks noGrp="1"/>
          </p:cNvSpPr>
          <p:nvPr>
            <p:ph type="title"/>
          </p:nvPr>
        </p:nvSpPr>
        <p:spPr/>
        <p:txBody>
          <a:bodyPr/>
          <a:lstStyle/>
          <a:p>
            <a:r>
              <a:rPr lang="zh-CN" altLang="en-US" dirty="0" smtClean="0"/>
              <a:t>优先编码器</a:t>
            </a:r>
            <a:endParaRPr lang="zh-CN" altLang="en-US" dirty="0"/>
          </a:p>
        </p:txBody>
      </p:sp>
      <p:pic>
        <p:nvPicPr>
          <p:cNvPr id="5" name="Picture 16" descr="4-3-4"/>
          <p:cNvPicPr>
            <a:picLocks noChangeAspect="1" noChangeArrowheads="1"/>
          </p:cNvPicPr>
          <p:nvPr/>
        </p:nvPicPr>
        <p:blipFill>
          <a:blip r:embed="rId4" cstate="print">
            <a:extLst>
              <a:ext uri="{28A0092B-C50C-407E-A947-70E740481C1C}">
                <a14:useLocalDpi xmlns:a14="http://schemas.microsoft.com/office/drawing/2010/main" xmlns="" val="0"/>
              </a:ext>
            </a:extLst>
          </a:blip>
          <a:srcRect l="50214" t="21675" r="3189" b="38832"/>
          <a:stretch>
            <a:fillRect/>
          </a:stretch>
        </p:blipFill>
        <p:spPr bwMode="auto">
          <a:xfrm>
            <a:off x="6329999" y="5085735"/>
            <a:ext cx="1921171" cy="12424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grpSp>
        <p:nvGrpSpPr>
          <p:cNvPr id="12" name="Group 257"/>
          <p:cNvGrpSpPr>
            <a:grpSpLocks/>
          </p:cNvGrpSpPr>
          <p:nvPr/>
        </p:nvGrpSpPr>
        <p:grpSpPr bwMode="auto">
          <a:xfrm>
            <a:off x="6123399" y="2839989"/>
            <a:ext cx="2334372" cy="1643259"/>
            <a:chOff x="4332" y="709"/>
            <a:chExt cx="1428" cy="1859"/>
          </a:xfrm>
        </p:grpSpPr>
        <p:sp>
          <p:nvSpPr>
            <p:cNvPr id="13" name="Rectangle 222"/>
            <p:cNvSpPr>
              <a:spLocks noChangeArrowheads="1"/>
            </p:cNvSpPr>
            <p:nvPr/>
          </p:nvSpPr>
          <p:spPr bwMode="auto">
            <a:xfrm>
              <a:off x="4900" y="2116"/>
              <a:ext cx="860" cy="45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zh-CN" altLang="en-US" sz="1200" b="1" dirty="0">
                  <a:solidFill>
                    <a:schemeClr val="tx1"/>
                  </a:solidFill>
                  <a:latin typeface="Arial" charset="0"/>
                  <a:ea typeface="宋体" pitchFamily="2" charset="-122"/>
                </a:rPr>
                <a:t>不可能出现</a:t>
              </a:r>
            </a:p>
          </p:txBody>
        </p:sp>
        <p:sp>
          <p:nvSpPr>
            <p:cNvPr id="14" name="Rectangle 223"/>
            <p:cNvSpPr>
              <a:spLocks noChangeArrowheads="1"/>
            </p:cNvSpPr>
            <p:nvPr/>
          </p:nvSpPr>
          <p:spPr bwMode="auto">
            <a:xfrm>
              <a:off x="4605" y="2116"/>
              <a:ext cx="295" cy="45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en-US" altLang="zh-CN" sz="1200" b="1">
                  <a:solidFill>
                    <a:schemeClr val="tx1"/>
                  </a:solidFill>
                  <a:latin typeface="Arial" charset="0"/>
                  <a:ea typeface="宋体" pitchFamily="2" charset="-122"/>
                </a:rPr>
                <a:t>0</a:t>
              </a:r>
            </a:p>
          </p:txBody>
        </p:sp>
        <p:sp>
          <p:nvSpPr>
            <p:cNvPr id="15" name="Rectangle 224"/>
            <p:cNvSpPr>
              <a:spLocks noChangeArrowheads="1"/>
            </p:cNvSpPr>
            <p:nvPr/>
          </p:nvSpPr>
          <p:spPr bwMode="auto">
            <a:xfrm>
              <a:off x="4332" y="2116"/>
              <a:ext cx="273" cy="45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en-US" altLang="zh-CN" sz="1200" b="1">
                  <a:solidFill>
                    <a:schemeClr val="tx1"/>
                  </a:solidFill>
                  <a:latin typeface="Arial" charset="0"/>
                  <a:ea typeface="宋体" pitchFamily="2" charset="-122"/>
                </a:rPr>
                <a:t>0</a:t>
              </a:r>
            </a:p>
          </p:txBody>
        </p:sp>
        <p:sp>
          <p:nvSpPr>
            <p:cNvPr id="16" name="Rectangle 225"/>
            <p:cNvSpPr>
              <a:spLocks noChangeArrowheads="1"/>
            </p:cNvSpPr>
            <p:nvPr/>
          </p:nvSpPr>
          <p:spPr bwMode="auto">
            <a:xfrm>
              <a:off x="4900" y="1675"/>
              <a:ext cx="860" cy="44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zh-CN" altLang="en-US" sz="1200" b="1" dirty="0" smtClean="0">
                  <a:solidFill>
                    <a:schemeClr val="tx1"/>
                  </a:solidFill>
                  <a:latin typeface="Arial" charset="0"/>
                  <a:ea typeface="宋体" pitchFamily="2" charset="-122"/>
                </a:rPr>
                <a:t>选通，</a:t>
              </a:r>
              <a:r>
                <a:rPr kumimoji="0" lang="zh-CN" altLang="en-US" sz="1200" b="1" dirty="0">
                  <a:solidFill>
                    <a:schemeClr val="tx1"/>
                  </a:solidFill>
                  <a:latin typeface="Arial" charset="0"/>
                  <a:ea typeface="宋体" pitchFamily="2" charset="-122"/>
                </a:rPr>
                <a:t>且有输入</a:t>
              </a:r>
            </a:p>
          </p:txBody>
        </p:sp>
        <p:sp>
          <p:nvSpPr>
            <p:cNvPr id="17" name="Rectangle 226"/>
            <p:cNvSpPr>
              <a:spLocks noChangeArrowheads="1"/>
            </p:cNvSpPr>
            <p:nvPr/>
          </p:nvSpPr>
          <p:spPr bwMode="auto">
            <a:xfrm>
              <a:off x="4605" y="1675"/>
              <a:ext cx="295" cy="44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en-US" altLang="zh-CN" sz="1200" b="1">
                  <a:solidFill>
                    <a:schemeClr val="tx1"/>
                  </a:solidFill>
                  <a:latin typeface="Arial" charset="0"/>
                  <a:ea typeface="宋体" pitchFamily="2" charset="-122"/>
                </a:rPr>
                <a:t>0</a:t>
              </a:r>
            </a:p>
          </p:txBody>
        </p:sp>
        <p:sp>
          <p:nvSpPr>
            <p:cNvPr id="18" name="Rectangle 227"/>
            <p:cNvSpPr>
              <a:spLocks noChangeArrowheads="1"/>
            </p:cNvSpPr>
            <p:nvPr/>
          </p:nvSpPr>
          <p:spPr bwMode="auto">
            <a:xfrm>
              <a:off x="4332" y="1675"/>
              <a:ext cx="273" cy="44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en-US" altLang="zh-CN" sz="1200" b="1">
                  <a:solidFill>
                    <a:schemeClr val="tx1"/>
                  </a:solidFill>
                  <a:latin typeface="Arial" charset="0"/>
                  <a:ea typeface="宋体" pitchFamily="2" charset="-122"/>
                </a:rPr>
                <a:t>1</a:t>
              </a:r>
            </a:p>
          </p:txBody>
        </p:sp>
        <p:sp>
          <p:nvSpPr>
            <p:cNvPr id="19" name="Rectangle 228"/>
            <p:cNvSpPr>
              <a:spLocks noChangeArrowheads="1"/>
            </p:cNvSpPr>
            <p:nvPr/>
          </p:nvSpPr>
          <p:spPr bwMode="auto">
            <a:xfrm>
              <a:off x="4900" y="1234"/>
              <a:ext cx="860" cy="44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lang="zh-CN" altLang="en-US" sz="1200" b="1" dirty="0">
                  <a:latin typeface="Arial" charset="0"/>
                  <a:ea typeface="宋体" pitchFamily="2" charset="-122"/>
                </a:rPr>
                <a:t>选通</a:t>
              </a:r>
              <a:r>
                <a:rPr kumimoji="0" lang="zh-CN" altLang="en-US" sz="1200" b="1" dirty="0" smtClean="0">
                  <a:solidFill>
                    <a:schemeClr val="tx1"/>
                  </a:solidFill>
                  <a:latin typeface="Arial" charset="0"/>
                  <a:ea typeface="宋体" pitchFamily="2" charset="-122"/>
                </a:rPr>
                <a:t>，</a:t>
              </a:r>
              <a:r>
                <a:rPr kumimoji="0" lang="zh-CN" altLang="en-US" sz="1200" b="1" dirty="0">
                  <a:solidFill>
                    <a:schemeClr val="tx1"/>
                  </a:solidFill>
                  <a:latin typeface="Arial" charset="0"/>
                  <a:ea typeface="宋体" pitchFamily="2" charset="-122"/>
                </a:rPr>
                <a:t>但无输入</a:t>
              </a:r>
            </a:p>
          </p:txBody>
        </p:sp>
        <p:sp>
          <p:nvSpPr>
            <p:cNvPr id="20" name="Rectangle 229"/>
            <p:cNvSpPr>
              <a:spLocks noChangeArrowheads="1"/>
            </p:cNvSpPr>
            <p:nvPr/>
          </p:nvSpPr>
          <p:spPr bwMode="auto">
            <a:xfrm>
              <a:off x="4605" y="1234"/>
              <a:ext cx="295" cy="44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en-US" altLang="zh-CN" sz="1200" b="1">
                  <a:solidFill>
                    <a:schemeClr val="tx1"/>
                  </a:solidFill>
                  <a:latin typeface="Arial" charset="0"/>
                  <a:ea typeface="宋体" pitchFamily="2" charset="-122"/>
                </a:rPr>
                <a:t>1</a:t>
              </a:r>
            </a:p>
          </p:txBody>
        </p:sp>
        <p:sp>
          <p:nvSpPr>
            <p:cNvPr id="21" name="Rectangle 230"/>
            <p:cNvSpPr>
              <a:spLocks noChangeArrowheads="1"/>
            </p:cNvSpPr>
            <p:nvPr/>
          </p:nvSpPr>
          <p:spPr bwMode="auto">
            <a:xfrm>
              <a:off x="4332" y="1234"/>
              <a:ext cx="273" cy="44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en-US" altLang="zh-CN" sz="1200" b="1">
                  <a:solidFill>
                    <a:schemeClr val="tx1"/>
                  </a:solidFill>
                  <a:latin typeface="Arial" charset="0"/>
                  <a:ea typeface="宋体" pitchFamily="2" charset="-122"/>
                </a:rPr>
                <a:t>0</a:t>
              </a:r>
            </a:p>
          </p:txBody>
        </p:sp>
        <p:sp>
          <p:nvSpPr>
            <p:cNvPr id="22" name="Rectangle 231"/>
            <p:cNvSpPr>
              <a:spLocks noChangeArrowheads="1"/>
            </p:cNvSpPr>
            <p:nvPr/>
          </p:nvSpPr>
          <p:spPr bwMode="auto">
            <a:xfrm>
              <a:off x="4900" y="958"/>
              <a:ext cx="860" cy="27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zh-CN" altLang="en-US" sz="1200" b="1" dirty="0" smtClean="0">
                  <a:solidFill>
                    <a:srgbClr val="FF0000"/>
                  </a:solidFill>
                  <a:latin typeface="Arial" charset="0"/>
                  <a:ea typeface="宋体" pitchFamily="2" charset="-122"/>
                </a:rPr>
                <a:t>不选通</a:t>
              </a:r>
              <a:endParaRPr kumimoji="0" lang="zh-CN" altLang="en-US" sz="1200" b="1" dirty="0">
                <a:solidFill>
                  <a:srgbClr val="FF0000"/>
                </a:solidFill>
                <a:latin typeface="Arial" charset="0"/>
                <a:ea typeface="宋体" pitchFamily="2" charset="-122"/>
              </a:endParaRPr>
            </a:p>
          </p:txBody>
        </p:sp>
        <p:sp>
          <p:nvSpPr>
            <p:cNvPr id="23" name="Rectangle 232"/>
            <p:cNvSpPr>
              <a:spLocks noChangeArrowheads="1"/>
            </p:cNvSpPr>
            <p:nvPr/>
          </p:nvSpPr>
          <p:spPr bwMode="auto">
            <a:xfrm>
              <a:off x="4605" y="958"/>
              <a:ext cx="295" cy="27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en-US" altLang="zh-CN" sz="1200" b="1">
                  <a:solidFill>
                    <a:schemeClr val="tx1"/>
                  </a:solidFill>
                  <a:latin typeface="Arial" charset="0"/>
                  <a:ea typeface="宋体" pitchFamily="2" charset="-122"/>
                </a:rPr>
                <a:t>1</a:t>
              </a:r>
            </a:p>
          </p:txBody>
        </p:sp>
        <p:sp>
          <p:nvSpPr>
            <p:cNvPr id="24" name="Rectangle 233"/>
            <p:cNvSpPr>
              <a:spLocks noChangeArrowheads="1"/>
            </p:cNvSpPr>
            <p:nvPr/>
          </p:nvSpPr>
          <p:spPr bwMode="auto">
            <a:xfrm>
              <a:off x="4332" y="958"/>
              <a:ext cx="273" cy="27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0" lang="en-US" altLang="zh-CN" sz="1200" b="1">
                  <a:solidFill>
                    <a:schemeClr val="tx1"/>
                  </a:solidFill>
                  <a:latin typeface="Arial" charset="0"/>
                  <a:ea typeface="宋体" pitchFamily="2" charset="-122"/>
                </a:rPr>
                <a:t>1</a:t>
              </a:r>
            </a:p>
          </p:txBody>
        </p:sp>
        <p:sp>
          <p:nvSpPr>
            <p:cNvPr id="25" name="Rectangle 234"/>
            <p:cNvSpPr>
              <a:spLocks noChangeArrowheads="1"/>
            </p:cNvSpPr>
            <p:nvPr/>
          </p:nvSpPr>
          <p:spPr bwMode="auto">
            <a:xfrm>
              <a:off x="4900" y="709"/>
              <a:ext cx="860" cy="249"/>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spcBef>
                  <a:spcPct val="20000"/>
                </a:spcBef>
              </a:pPr>
              <a:r>
                <a:rPr kumimoji="0" lang="zh-CN" altLang="en-US" sz="1200" b="1">
                  <a:solidFill>
                    <a:schemeClr val="tx1"/>
                  </a:solidFill>
                  <a:latin typeface="Arial" charset="0"/>
                  <a:ea typeface="宋体" pitchFamily="2" charset="-122"/>
                </a:rPr>
                <a:t>状态</a:t>
              </a:r>
            </a:p>
          </p:txBody>
        </p:sp>
        <p:sp>
          <p:nvSpPr>
            <p:cNvPr id="26" name="Rectangle 235"/>
            <p:cNvSpPr>
              <a:spLocks noChangeArrowheads="1"/>
            </p:cNvSpPr>
            <p:nvPr/>
          </p:nvSpPr>
          <p:spPr bwMode="auto">
            <a:xfrm>
              <a:off x="4605" y="709"/>
              <a:ext cx="295" cy="249"/>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just">
                <a:spcBef>
                  <a:spcPct val="20000"/>
                </a:spcBef>
              </a:pPr>
              <a:endParaRPr kumimoji="0" lang="zh-CN" altLang="zh-CN" sz="1200" b="1" baseline="-25000">
                <a:solidFill>
                  <a:schemeClr val="tx1"/>
                </a:solidFill>
                <a:latin typeface="Arial" charset="0"/>
                <a:ea typeface="宋体" pitchFamily="2" charset="-122"/>
              </a:endParaRPr>
            </a:p>
          </p:txBody>
        </p:sp>
        <p:sp>
          <p:nvSpPr>
            <p:cNvPr id="27" name="Rectangle 236"/>
            <p:cNvSpPr>
              <a:spLocks noChangeArrowheads="1"/>
            </p:cNvSpPr>
            <p:nvPr/>
          </p:nvSpPr>
          <p:spPr bwMode="auto">
            <a:xfrm>
              <a:off x="4332" y="709"/>
              <a:ext cx="273" cy="249"/>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just">
                <a:spcBef>
                  <a:spcPct val="20000"/>
                </a:spcBef>
              </a:pPr>
              <a:endParaRPr kumimoji="0" lang="zh-CN" altLang="zh-CN" sz="1200" b="1" baseline="-25000">
                <a:solidFill>
                  <a:schemeClr val="tx1"/>
                </a:solidFill>
                <a:latin typeface="Arial" charset="0"/>
                <a:ea typeface="宋体" pitchFamily="2" charset="-122"/>
              </a:endParaRPr>
            </a:p>
          </p:txBody>
        </p:sp>
        <p:sp>
          <p:nvSpPr>
            <p:cNvPr id="28" name="Line 237"/>
            <p:cNvSpPr>
              <a:spLocks noChangeShapeType="1"/>
            </p:cNvSpPr>
            <p:nvPr/>
          </p:nvSpPr>
          <p:spPr bwMode="auto">
            <a:xfrm>
              <a:off x="4332" y="709"/>
              <a:ext cx="142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29" name="Line 238"/>
            <p:cNvSpPr>
              <a:spLocks noChangeShapeType="1"/>
            </p:cNvSpPr>
            <p:nvPr/>
          </p:nvSpPr>
          <p:spPr bwMode="auto">
            <a:xfrm>
              <a:off x="4332" y="958"/>
              <a:ext cx="142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0" name="Line 239"/>
            <p:cNvSpPr>
              <a:spLocks noChangeShapeType="1"/>
            </p:cNvSpPr>
            <p:nvPr/>
          </p:nvSpPr>
          <p:spPr bwMode="auto">
            <a:xfrm>
              <a:off x="4332" y="2568"/>
              <a:ext cx="142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1" name="Line 240"/>
            <p:cNvSpPr>
              <a:spLocks noChangeShapeType="1"/>
            </p:cNvSpPr>
            <p:nvPr/>
          </p:nvSpPr>
          <p:spPr bwMode="auto">
            <a:xfrm>
              <a:off x="4332" y="709"/>
              <a:ext cx="0" cy="249"/>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2" name="Line 241"/>
            <p:cNvSpPr>
              <a:spLocks noChangeShapeType="1"/>
            </p:cNvSpPr>
            <p:nvPr/>
          </p:nvSpPr>
          <p:spPr bwMode="auto">
            <a:xfrm>
              <a:off x="4900" y="709"/>
              <a:ext cx="0" cy="1859"/>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3" name="Line 242"/>
            <p:cNvSpPr>
              <a:spLocks noChangeShapeType="1"/>
            </p:cNvSpPr>
            <p:nvPr/>
          </p:nvSpPr>
          <p:spPr bwMode="auto">
            <a:xfrm>
              <a:off x="5760" y="709"/>
              <a:ext cx="0" cy="249"/>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4" name="Line 243"/>
            <p:cNvSpPr>
              <a:spLocks noChangeShapeType="1"/>
            </p:cNvSpPr>
            <p:nvPr/>
          </p:nvSpPr>
          <p:spPr bwMode="auto">
            <a:xfrm>
              <a:off x="4332" y="958"/>
              <a:ext cx="0" cy="276"/>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5" name="Line 244"/>
            <p:cNvSpPr>
              <a:spLocks noChangeShapeType="1"/>
            </p:cNvSpPr>
            <p:nvPr/>
          </p:nvSpPr>
          <p:spPr bwMode="auto">
            <a:xfrm>
              <a:off x="5760" y="958"/>
              <a:ext cx="0" cy="276"/>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6" name="Line 245"/>
            <p:cNvSpPr>
              <a:spLocks noChangeShapeType="1"/>
            </p:cNvSpPr>
            <p:nvPr/>
          </p:nvSpPr>
          <p:spPr bwMode="auto">
            <a:xfrm>
              <a:off x="4332" y="1234"/>
              <a:ext cx="0" cy="441"/>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7" name="Line 246"/>
            <p:cNvSpPr>
              <a:spLocks noChangeShapeType="1"/>
            </p:cNvSpPr>
            <p:nvPr/>
          </p:nvSpPr>
          <p:spPr bwMode="auto">
            <a:xfrm>
              <a:off x="5760" y="1234"/>
              <a:ext cx="0" cy="441"/>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8" name="Line 247"/>
            <p:cNvSpPr>
              <a:spLocks noChangeShapeType="1"/>
            </p:cNvSpPr>
            <p:nvPr/>
          </p:nvSpPr>
          <p:spPr bwMode="auto">
            <a:xfrm>
              <a:off x="4332" y="1675"/>
              <a:ext cx="0" cy="441"/>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39" name="Line 248"/>
            <p:cNvSpPr>
              <a:spLocks noChangeShapeType="1"/>
            </p:cNvSpPr>
            <p:nvPr/>
          </p:nvSpPr>
          <p:spPr bwMode="auto">
            <a:xfrm>
              <a:off x="5760" y="1675"/>
              <a:ext cx="0" cy="441"/>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40" name="Line 249"/>
            <p:cNvSpPr>
              <a:spLocks noChangeShapeType="1"/>
            </p:cNvSpPr>
            <p:nvPr/>
          </p:nvSpPr>
          <p:spPr bwMode="auto">
            <a:xfrm>
              <a:off x="4332" y="2116"/>
              <a:ext cx="0" cy="452"/>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sp>
          <p:nvSpPr>
            <p:cNvPr id="41" name="Line 250"/>
            <p:cNvSpPr>
              <a:spLocks noChangeShapeType="1"/>
            </p:cNvSpPr>
            <p:nvPr/>
          </p:nvSpPr>
          <p:spPr bwMode="auto">
            <a:xfrm>
              <a:off x="5760" y="2116"/>
              <a:ext cx="0" cy="452"/>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cap="sq">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100" b="1"/>
            </a:p>
          </p:txBody>
        </p:sp>
        <p:graphicFrame>
          <p:nvGraphicFramePr>
            <p:cNvPr id="42" name="Object 254"/>
            <p:cNvGraphicFramePr>
              <a:graphicFrameLocks noChangeAspect="1"/>
            </p:cNvGraphicFramePr>
            <p:nvPr/>
          </p:nvGraphicFramePr>
          <p:xfrm>
            <a:off x="4332" y="709"/>
            <a:ext cx="212" cy="272"/>
          </p:xfrm>
          <a:graphic>
            <a:graphicData uri="http://schemas.openxmlformats.org/presentationml/2006/ole">
              <p:oleObj spid="_x0000_s15526" name="公式" r:id="rId5" imgW="177646" imgH="228402" progId="Equation.3">
                <p:embed/>
              </p:oleObj>
            </a:graphicData>
          </a:graphic>
        </p:graphicFrame>
        <p:graphicFrame>
          <p:nvGraphicFramePr>
            <p:cNvPr id="43" name="Object 255"/>
            <p:cNvGraphicFramePr>
              <a:graphicFrameLocks noChangeAspect="1"/>
            </p:cNvGraphicFramePr>
            <p:nvPr/>
          </p:nvGraphicFramePr>
          <p:xfrm>
            <a:off x="4558" y="709"/>
            <a:ext cx="287" cy="257"/>
          </p:xfrm>
          <a:graphic>
            <a:graphicData uri="http://schemas.openxmlformats.org/presentationml/2006/ole">
              <p:oleObj spid="_x0000_s15527" name="公式" r:id="rId6" imgW="241091" imgH="215713" progId="Equation.3">
                <p:embed/>
              </p:oleObj>
            </a:graphicData>
          </a:graphic>
        </p:graphicFrame>
      </p:grpSp>
      <p:grpSp>
        <p:nvGrpSpPr>
          <p:cNvPr id="56" name="组合 55"/>
          <p:cNvGrpSpPr/>
          <p:nvPr/>
        </p:nvGrpSpPr>
        <p:grpSpPr>
          <a:xfrm>
            <a:off x="1450358" y="2395883"/>
            <a:ext cx="4673042" cy="3866864"/>
            <a:chOff x="1450358" y="2395883"/>
            <a:chExt cx="4673042" cy="3866864"/>
          </a:xfrm>
        </p:grpSpPr>
        <p:graphicFrame>
          <p:nvGraphicFramePr>
            <p:cNvPr id="7" name="对象 6"/>
            <p:cNvGraphicFramePr>
              <a:graphicFrameLocks noChangeAspect="1"/>
            </p:cNvGraphicFramePr>
            <p:nvPr>
              <p:extLst>
                <p:ext uri="{D42A27DB-BD31-4B8C-83A1-F6EECF244321}">
                  <p14:modId xmlns:p14="http://schemas.microsoft.com/office/powerpoint/2010/main" xmlns="" val="2565987211"/>
                </p:ext>
              </p:extLst>
            </p:nvPr>
          </p:nvGraphicFramePr>
          <p:xfrm>
            <a:off x="1450358" y="2395883"/>
            <a:ext cx="4357054" cy="3866864"/>
          </p:xfrm>
          <a:graphic>
            <a:graphicData uri="http://schemas.openxmlformats.org/presentationml/2006/ole">
              <p:oleObj spid="_x0000_s15528" name="Visio" r:id="rId7" imgW="3279038" imgH="2777947" progId="">
                <p:embed/>
              </p:oleObj>
            </a:graphicData>
          </a:graphic>
        </p:graphicFrame>
        <p:sp>
          <p:nvSpPr>
            <p:cNvPr id="9" name="圆角矩形 8"/>
            <p:cNvSpPr/>
            <p:nvPr/>
          </p:nvSpPr>
          <p:spPr>
            <a:xfrm>
              <a:off x="4231578" y="5974760"/>
              <a:ext cx="817340" cy="205681"/>
            </a:xfrm>
            <a:prstGeom prst="round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231578" y="3095230"/>
              <a:ext cx="817340" cy="548482"/>
            </a:xfrm>
            <a:prstGeom prst="round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p:nvPr/>
          </p:nvCxnSpPr>
          <p:spPr>
            <a:xfrm flipH="1">
              <a:off x="5652120" y="3182077"/>
              <a:ext cx="471280" cy="609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1" idx="1"/>
            </p:cNvCxnSpPr>
            <p:nvPr/>
          </p:nvCxnSpPr>
          <p:spPr>
            <a:xfrm flipH="1">
              <a:off x="5652120" y="3498973"/>
              <a:ext cx="471279" cy="7404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右大括号 47"/>
            <p:cNvSpPr/>
            <p:nvPr/>
          </p:nvSpPr>
          <p:spPr>
            <a:xfrm>
              <a:off x="5652120" y="3888793"/>
              <a:ext cx="235639" cy="237395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0" name="直接箭头连接符 49"/>
            <p:cNvCxnSpPr>
              <a:stCxn id="18" idx="1"/>
              <a:endCxn id="48" idx="1"/>
            </p:cNvCxnSpPr>
            <p:nvPr/>
          </p:nvCxnSpPr>
          <p:spPr>
            <a:xfrm flipH="1">
              <a:off x="5887759" y="3888794"/>
              <a:ext cx="235640" cy="11869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5" name="任意多边形 54"/>
            <p:cNvSpPr/>
            <p:nvPr/>
          </p:nvSpPr>
          <p:spPr>
            <a:xfrm>
              <a:off x="1704622" y="3612444"/>
              <a:ext cx="2415822" cy="2551289"/>
            </a:xfrm>
            <a:custGeom>
              <a:avLst/>
              <a:gdLst>
                <a:gd name="connsiteX0" fmla="*/ 2415822 w 2415822"/>
                <a:gd name="connsiteY0" fmla="*/ 0 h 2551289"/>
                <a:gd name="connsiteX1" fmla="*/ 0 w 2415822"/>
                <a:gd name="connsiteY1" fmla="*/ 2551289 h 2551289"/>
                <a:gd name="connsiteX2" fmla="*/ 2415822 w 2415822"/>
                <a:gd name="connsiteY2" fmla="*/ 2551289 h 2551289"/>
                <a:gd name="connsiteX3" fmla="*/ 2415822 w 2415822"/>
                <a:gd name="connsiteY3" fmla="*/ 0 h 2551289"/>
              </a:gdLst>
              <a:ahLst/>
              <a:cxnLst>
                <a:cxn ang="0">
                  <a:pos x="connsiteX0" y="connsiteY0"/>
                </a:cxn>
                <a:cxn ang="0">
                  <a:pos x="connsiteX1" y="connsiteY1"/>
                </a:cxn>
                <a:cxn ang="0">
                  <a:pos x="connsiteX2" y="connsiteY2"/>
                </a:cxn>
                <a:cxn ang="0">
                  <a:pos x="connsiteX3" y="connsiteY3"/>
                </a:cxn>
              </a:cxnLst>
              <a:rect l="l" t="t" r="r" b="b"/>
              <a:pathLst>
                <a:path w="2415822" h="2551289">
                  <a:moveTo>
                    <a:pt x="2415822" y="0"/>
                  </a:moveTo>
                  <a:lnTo>
                    <a:pt x="0" y="2551289"/>
                  </a:lnTo>
                  <a:lnTo>
                    <a:pt x="2415822" y="2551289"/>
                  </a:lnTo>
                  <a:lnTo>
                    <a:pt x="2415822"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201065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74HC148</a:t>
            </a:r>
            <a:r>
              <a:rPr lang="zh-CN" altLang="en-US" dirty="0" smtClean="0"/>
              <a:t>逻辑图</a:t>
            </a:r>
            <a:endParaRPr lang="zh-CN" altLang="en-US" dirty="0"/>
          </a:p>
        </p:txBody>
      </p:sp>
      <mc:AlternateContent xmlns:mc="http://schemas.openxmlformats.org/markup-compatibility/2006">
        <mc:Choice xmlns:a14="http://schemas.microsoft.com/office/drawing/2010/main" xmlns="" Requires="a14">
          <p:sp>
            <p:nvSpPr>
              <p:cNvPr id="7" name="矩形 6"/>
              <p:cNvSpPr/>
              <p:nvPr/>
            </p:nvSpPr>
            <p:spPr>
              <a:xfrm>
                <a:off x="4427984" y="1890002"/>
                <a:ext cx="1325876" cy="404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a:latin typeface="Cambria Math"/>
                            </a:rPr>
                          </m:ctrlPr>
                        </m:accPr>
                        <m:e>
                          <m:sSub>
                            <m:sSubPr>
                              <m:ctrlPr>
                                <a:rPr lang="zh-CN" altLang="zh-CN" i="1">
                                  <a:latin typeface="Cambria Math"/>
                                </a:rPr>
                              </m:ctrlPr>
                            </m:sSubPr>
                            <m:e>
                              <m:r>
                                <a:rPr lang="en-US" altLang="zh-CN" b="0" i="1">
                                  <a:latin typeface="Cambria Math"/>
                                </a:rPr>
                                <m:t>𝑌</m:t>
                              </m:r>
                            </m:e>
                            <m:sub>
                              <m:r>
                                <a:rPr lang="en-US" altLang="zh-CN" b="0" i="1">
                                  <a:latin typeface="Cambria Math"/>
                                </a:rPr>
                                <m:t>𝐸𝑋</m:t>
                              </m:r>
                            </m:sub>
                          </m:sSub>
                        </m:e>
                      </m:acc>
                      <m:r>
                        <a:rPr lang="en-US" altLang="zh-CN" b="0" i="1">
                          <a:latin typeface="Cambria Math"/>
                        </a:rPr>
                        <m:t>=</m:t>
                      </m:r>
                      <m:acc>
                        <m:accPr>
                          <m:chr m:val="̅"/>
                          <m:ctrlPr>
                            <a:rPr lang="zh-CN" altLang="zh-CN" i="1">
                              <a:latin typeface="Cambria Math"/>
                            </a:rPr>
                          </m:ctrlPr>
                        </m:accPr>
                        <m:e>
                          <m:acc>
                            <m:accPr>
                              <m:chr m:val="̅"/>
                              <m:ctrlPr>
                                <a:rPr lang="zh-CN" altLang="zh-CN" i="1">
                                  <a:latin typeface="Cambria Math"/>
                                </a:rPr>
                              </m:ctrlPr>
                            </m:accPr>
                            <m:e>
                              <m:sSub>
                                <m:sSubPr>
                                  <m:ctrlPr>
                                    <a:rPr lang="zh-CN" altLang="zh-CN" i="1">
                                      <a:latin typeface="Cambria Math"/>
                                    </a:rPr>
                                  </m:ctrlPr>
                                </m:sSubPr>
                                <m:e>
                                  <m:r>
                                    <a:rPr lang="en-US" altLang="zh-CN" b="0" i="1">
                                      <a:latin typeface="Cambria Math"/>
                                    </a:rPr>
                                    <m:t>𝑌</m:t>
                                  </m:r>
                                </m:e>
                                <m:sub>
                                  <m:r>
                                    <a:rPr lang="en-US" altLang="zh-CN" b="0" i="1">
                                      <a:latin typeface="Cambria Math"/>
                                    </a:rPr>
                                    <m:t>𝑆</m:t>
                                  </m:r>
                                </m:sub>
                              </m:sSub>
                            </m:e>
                          </m:acc>
                          <m:r>
                            <a:rPr lang="en-US" altLang="zh-CN" b="0" i="1">
                              <a:latin typeface="Cambria Math"/>
                            </a:rPr>
                            <m:t>𝑆</m:t>
                          </m:r>
                        </m:e>
                      </m:acc>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4427984" y="1890002"/>
                <a:ext cx="1325876" cy="404854"/>
              </a:xfrm>
              <a:prstGeom prst="rect">
                <a:avLst/>
              </a:prstGeom>
              <a:blipFill rotWithShape="1">
                <a:blip r:embed="rId4" cstate="print"/>
                <a:stretch>
                  <a:fillRect/>
                </a:stretch>
              </a:blipFill>
            </p:spPr>
            <p:txBody>
              <a:bodyPr/>
              <a:lstStyle/>
              <a:p>
                <a:r>
                  <a:rPr lang="zh-CN" altLang="en-US">
                    <a:noFill/>
                  </a:rPr>
                  <a:t> </a:t>
                </a:r>
              </a:p>
            </p:txBody>
          </p:sp>
        </mc:Fallback>
      </mc:AlternateContent>
      <p:graphicFrame>
        <p:nvGraphicFramePr>
          <p:cNvPr id="17" name="对象 16"/>
          <p:cNvGraphicFramePr>
            <a:graphicFrameLocks noChangeAspect="1"/>
          </p:cNvGraphicFramePr>
          <p:nvPr>
            <p:extLst>
              <p:ext uri="{D42A27DB-BD31-4B8C-83A1-F6EECF244321}">
                <p14:modId xmlns:p14="http://schemas.microsoft.com/office/powerpoint/2010/main" xmlns="" val="2379148498"/>
              </p:ext>
            </p:extLst>
          </p:nvPr>
        </p:nvGraphicFramePr>
        <p:xfrm>
          <a:off x="223839" y="1100138"/>
          <a:ext cx="4060130" cy="1254894"/>
        </p:xfrm>
        <a:graphic>
          <a:graphicData uri="http://schemas.openxmlformats.org/presentationml/2006/ole">
            <p:oleObj spid="_x0000_s17512" name="公式" r:id="rId5" imgW="2908080" imgH="901440" progId="Equation.3">
              <p:embed/>
            </p:oleObj>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xmlns="" val="334493163"/>
              </p:ext>
            </p:extLst>
          </p:nvPr>
        </p:nvGraphicFramePr>
        <p:xfrm>
          <a:off x="4461998" y="1196752"/>
          <a:ext cx="2907578" cy="499740"/>
        </p:xfrm>
        <a:graphic>
          <a:graphicData uri="http://schemas.openxmlformats.org/presentationml/2006/ole">
            <p:oleObj spid="_x0000_s17513" name="公式" r:id="rId6" imgW="1625400" imgH="279360" progId="Equation.3">
              <p:embed/>
            </p:oleObj>
          </a:graphicData>
        </a:graphic>
      </p:graphicFrame>
      <p:grpSp>
        <p:nvGrpSpPr>
          <p:cNvPr id="21" name="组合 20"/>
          <p:cNvGrpSpPr/>
          <p:nvPr/>
        </p:nvGrpSpPr>
        <p:grpSpPr>
          <a:xfrm>
            <a:off x="899592" y="2564904"/>
            <a:ext cx="6423226" cy="3634644"/>
            <a:chOff x="1029094" y="2348880"/>
            <a:chExt cx="6855274" cy="4320480"/>
          </a:xfrm>
        </p:grpSpPr>
        <p:pic>
          <p:nvPicPr>
            <p:cNvPr id="4" name="图片 3"/>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029094" y="2348880"/>
              <a:ext cx="6855274" cy="4320480"/>
            </a:xfrm>
            <a:prstGeom prst="rect">
              <a:avLst/>
            </a:prstGeom>
            <a:noFill/>
          </p:spPr>
        </p:pic>
        <p:pic>
          <p:nvPicPr>
            <p:cNvPr id="17415" name="Picture 7"/>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18400" y="4869160"/>
              <a:ext cx="424557" cy="4704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xmlns="" val="32077629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7544" y="1484784"/>
            <a:ext cx="8280920" cy="4248472"/>
          </a:xfrm>
        </p:spPr>
        <p:txBody>
          <a:bodyPr>
            <a:normAutofit/>
          </a:bodyPr>
          <a:lstStyle/>
          <a:p>
            <a:r>
              <a:rPr lang="zh-CN" altLang="zh-CN" dirty="0"/>
              <a:t>例</a:t>
            </a:r>
            <a:r>
              <a:rPr lang="en-US" altLang="zh-CN" dirty="0" smtClean="0"/>
              <a:t>3-9</a:t>
            </a:r>
            <a:r>
              <a:rPr lang="zh-CN" altLang="en-US" dirty="0" smtClean="0"/>
              <a:t>：</a:t>
            </a:r>
            <a:r>
              <a:rPr lang="zh-CN" altLang="zh-CN" dirty="0" smtClean="0"/>
              <a:t>用</a:t>
            </a:r>
            <a:r>
              <a:rPr lang="zh-CN" altLang="zh-CN" dirty="0"/>
              <a:t>两片</a:t>
            </a:r>
            <a:r>
              <a:rPr lang="en-US" altLang="zh-CN" dirty="0"/>
              <a:t>8</a:t>
            </a:r>
            <a:r>
              <a:rPr lang="zh-CN" altLang="zh-CN" dirty="0"/>
              <a:t>线</a:t>
            </a:r>
            <a:r>
              <a:rPr lang="en-US" altLang="zh-CN" dirty="0"/>
              <a:t>-3</a:t>
            </a:r>
            <a:r>
              <a:rPr lang="zh-CN" altLang="zh-CN" dirty="0"/>
              <a:t>线优先级编码器</a:t>
            </a:r>
            <a:r>
              <a:rPr lang="en-US" altLang="zh-CN" dirty="0" smtClean="0"/>
              <a:t>74LS148</a:t>
            </a:r>
            <a:r>
              <a:rPr lang="zh-CN" altLang="zh-CN" dirty="0"/>
              <a:t>组成</a:t>
            </a:r>
            <a:r>
              <a:rPr lang="en-US" altLang="zh-CN" dirty="0"/>
              <a:t>16</a:t>
            </a:r>
            <a:r>
              <a:rPr lang="zh-CN" altLang="zh-CN" dirty="0"/>
              <a:t>线</a:t>
            </a:r>
            <a:r>
              <a:rPr lang="en-US" altLang="zh-CN" dirty="0"/>
              <a:t>-4</a:t>
            </a:r>
            <a:r>
              <a:rPr lang="zh-CN" altLang="zh-CN" dirty="0"/>
              <a:t>线优先编码器</a:t>
            </a:r>
            <a:r>
              <a:rPr lang="zh-CN" altLang="zh-CN" dirty="0" smtClean="0"/>
              <a:t>。</a:t>
            </a:r>
            <a:endParaRPr lang="en-US" altLang="zh-CN" dirty="0" smtClean="0"/>
          </a:p>
          <a:p>
            <a:r>
              <a:rPr lang="zh-CN" altLang="en-US" dirty="0"/>
              <a:t>解</a:t>
            </a:r>
            <a:r>
              <a:rPr lang="zh-CN" altLang="en-US" dirty="0" smtClean="0"/>
              <a:t>：</a:t>
            </a:r>
            <a:r>
              <a:rPr lang="zh-CN" altLang="zh-CN" dirty="0"/>
              <a:t>使用低位片，编码</a:t>
            </a:r>
            <a:r>
              <a:rPr lang="en-US" altLang="zh-CN" dirty="0"/>
              <a:t>I</a:t>
            </a:r>
            <a:r>
              <a:rPr lang="en-US" altLang="zh-CN" baseline="-25000" dirty="0"/>
              <a:t>0</a:t>
            </a:r>
            <a:r>
              <a:rPr lang="en-US" altLang="zh-CN" dirty="0"/>
              <a:t>—I</a:t>
            </a:r>
            <a:r>
              <a:rPr lang="en-US" altLang="zh-CN" baseline="-25000" dirty="0"/>
              <a:t>7</a:t>
            </a:r>
            <a:r>
              <a:rPr lang="zh-CN" altLang="zh-CN" dirty="0"/>
              <a:t>，使用高位片编码</a:t>
            </a:r>
            <a:r>
              <a:rPr lang="en-US" altLang="zh-CN" dirty="0"/>
              <a:t>I</a:t>
            </a:r>
            <a:r>
              <a:rPr lang="en-US" altLang="zh-CN" baseline="-25000" dirty="0"/>
              <a:t>8</a:t>
            </a:r>
            <a:r>
              <a:rPr lang="en-US" altLang="zh-CN" dirty="0"/>
              <a:t>---I</a:t>
            </a:r>
            <a:r>
              <a:rPr lang="en-US" altLang="zh-CN" baseline="-25000" dirty="0"/>
              <a:t>15</a:t>
            </a:r>
            <a:r>
              <a:rPr lang="zh-CN" altLang="zh-CN" dirty="0"/>
              <a:t>。按照优先级的设计，高位片的优先级应该高于低位片。所以在高位片</a:t>
            </a:r>
            <a:r>
              <a:rPr lang="zh-CN" altLang="zh-CN" dirty="0" smtClean="0"/>
              <a:t>工作</a:t>
            </a:r>
            <a:r>
              <a:rPr lang="zh-CN" altLang="en-US" dirty="0" smtClean="0"/>
              <a:t>且有输入</a:t>
            </a:r>
            <a:r>
              <a:rPr lang="zh-CN" altLang="zh-CN" dirty="0" smtClean="0"/>
              <a:t>时</a:t>
            </a:r>
            <a:r>
              <a:rPr lang="zh-CN" altLang="zh-CN" dirty="0"/>
              <a:t>，应该使低位片选通信号为</a:t>
            </a:r>
            <a:r>
              <a:rPr lang="en-US" altLang="zh-CN" dirty="0"/>
              <a:t>1</a:t>
            </a:r>
            <a:r>
              <a:rPr lang="zh-CN" altLang="zh-CN" dirty="0"/>
              <a:t>，使其不工作。只有在高位</a:t>
            </a:r>
            <a:r>
              <a:rPr lang="zh-CN" altLang="zh-CN" dirty="0" smtClean="0"/>
              <a:t>片工作</a:t>
            </a:r>
            <a:r>
              <a:rPr lang="zh-CN" altLang="en-US" dirty="0" smtClean="0"/>
              <a:t>但无输入</a:t>
            </a:r>
            <a:r>
              <a:rPr lang="zh-CN" altLang="zh-CN" dirty="0" smtClean="0"/>
              <a:t>时</a:t>
            </a:r>
            <a:r>
              <a:rPr lang="zh-CN" altLang="zh-CN" dirty="0"/>
              <a:t>，低位片才被选通。这一功能可以把高位片的</a:t>
            </a:r>
            <a:r>
              <a:rPr lang="en-US" altLang="zh-CN" dirty="0"/>
              <a:t>Y</a:t>
            </a:r>
            <a:r>
              <a:rPr lang="en-US" altLang="zh-CN" baseline="-25000" dirty="0"/>
              <a:t>S</a:t>
            </a:r>
            <a:r>
              <a:rPr lang="en-US" altLang="zh-CN" dirty="0" smtClean="0"/>
              <a:t>’</a:t>
            </a:r>
            <a:r>
              <a:rPr lang="zh-CN" altLang="en-US" dirty="0" smtClean="0"/>
              <a:t>（</a:t>
            </a:r>
            <a:r>
              <a:rPr lang="en-US" altLang="zh-CN" dirty="0" smtClean="0"/>
              <a:t>E’</a:t>
            </a:r>
            <a:r>
              <a:rPr lang="en-US" altLang="zh-CN" baseline="-25000" dirty="0" smtClean="0"/>
              <a:t>O</a:t>
            </a:r>
            <a:r>
              <a:rPr lang="zh-CN" altLang="en-US" dirty="0" smtClean="0"/>
              <a:t>）</a:t>
            </a:r>
            <a:r>
              <a:rPr lang="zh-CN" altLang="zh-CN" dirty="0" smtClean="0"/>
              <a:t>信号</a:t>
            </a:r>
            <a:r>
              <a:rPr lang="zh-CN" altLang="zh-CN" dirty="0"/>
              <a:t>接入到低位片的选通端来实现。</a:t>
            </a:r>
            <a:r>
              <a:rPr lang="en-US" altLang="zh-CN" dirty="0" smtClean="0"/>
              <a:t>Y</a:t>
            </a:r>
            <a:r>
              <a:rPr lang="en-US" altLang="zh-CN" baseline="-25000" dirty="0" smtClean="0"/>
              <a:t>S</a:t>
            </a:r>
            <a:r>
              <a:rPr lang="en-US" altLang="zh-CN" dirty="0" smtClean="0"/>
              <a:t>(E</a:t>
            </a:r>
            <a:r>
              <a:rPr lang="en-US" altLang="zh-CN" baseline="-25000" dirty="0"/>
              <a:t>O</a:t>
            </a:r>
            <a:r>
              <a:rPr lang="en-US" altLang="zh-CN" dirty="0" smtClean="0"/>
              <a:t>)</a:t>
            </a:r>
            <a:r>
              <a:rPr lang="zh-CN" altLang="zh-CN" dirty="0" smtClean="0"/>
              <a:t>也</a:t>
            </a:r>
            <a:r>
              <a:rPr lang="zh-CN" altLang="zh-CN" dirty="0"/>
              <a:t>称为选通输出端。</a:t>
            </a:r>
            <a:endParaRPr lang="en-US" altLang="zh-CN" dirty="0" smtClean="0"/>
          </a:p>
        </p:txBody>
      </p:sp>
      <p:sp>
        <p:nvSpPr>
          <p:cNvPr id="3" name="标题 2"/>
          <p:cNvSpPr>
            <a:spLocks noGrp="1"/>
          </p:cNvSpPr>
          <p:nvPr>
            <p:ph type="title"/>
          </p:nvPr>
        </p:nvSpPr>
        <p:spPr/>
        <p:txBody>
          <a:bodyPr/>
          <a:lstStyle/>
          <a:p>
            <a:r>
              <a:rPr lang="zh-CN" altLang="en-US" dirty="0" smtClean="0"/>
              <a:t>编码器扩展</a:t>
            </a:r>
            <a:endParaRPr lang="zh-CN" altLang="en-US" dirty="0"/>
          </a:p>
        </p:txBody>
      </p:sp>
    </p:spTree>
    <p:extLst>
      <p:ext uri="{BB962C8B-B14F-4D97-AF65-F5344CB8AC3E}">
        <p14:creationId xmlns:p14="http://schemas.microsoft.com/office/powerpoint/2010/main" xmlns="" val="869533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4-16</a:t>
            </a:r>
            <a:r>
              <a:rPr lang="zh-CN" altLang="en-US" dirty="0" smtClean="0"/>
              <a:t>编码器连接示意图</a:t>
            </a:r>
            <a:endParaRPr lang="zh-CN" altLang="en-US" dirty="0"/>
          </a:p>
        </p:txBody>
      </p:sp>
      <p:graphicFrame>
        <p:nvGraphicFramePr>
          <p:cNvPr id="26" name="对象 25"/>
          <p:cNvGraphicFramePr>
            <a:graphicFrameLocks noChangeAspect="1"/>
          </p:cNvGraphicFramePr>
          <p:nvPr>
            <p:extLst>
              <p:ext uri="{D42A27DB-BD31-4B8C-83A1-F6EECF244321}">
                <p14:modId xmlns:p14="http://schemas.microsoft.com/office/powerpoint/2010/main" xmlns="" val="426868815"/>
              </p:ext>
            </p:extLst>
          </p:nvPr>
        </p:nvGraphicFramePr>
        <p:xfrm>
          <a:off x="323528" y="1268760"/>
          <a:ext cx="5256584" cy="2480670"/>
        </p:xfrm>
        <a:graphic>
          <a:graphicData uri="http://schemas.openxmlformats.org/presentationml/2006/ole">
            <p:oleObj spid="_x0000_s19554" name="Visio" r:id="rId4" imgW="2741310" imgH="1293423" progId="">
              <p:embed/>
            </p:oleObj>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xmlns="" val="311451940"/>
              </p:ext>
            </p:extLst>
          </p:nvPr>
        </p:nvGraphicFramePr>
        <p:xfrm>
          <a:off x="3635896" y="3789040"/>
          <a:ext cx="4357054" cy="2858752"/>
        </p:xfrm>
        <a:graphic>
          <a:graphicData uri="http://schemas.openxmlformats.org/presentationml/2006/ole">
            <p:oleObj spid="_x0000_s19555" name="Visio" r:id="rId5" imgW="3279038" imgH="2777947" progId="">
              <p:embed/>
            </p:oleObj>
          </a:graphicData>
        </a:graphic>
      </p:graphicFrame>
      <p:sp>
        <p:nvSpPr>
          <p:cNvPr id="28" name="圆角矩形 27"/>
          <p:cNvSpPr/>
          <p:nvPr/>
        </p:nvSpPr>
        <p:spPr>
          <a:xfrm>
            <a:off x="3635896" y="4509120"/>
            <a:ext cx="4176464" cy="2160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7668344" y="4725144"/>
            <a:ext cx="144016" cy="187220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683568" y="4185954"/>
            <a:ext cx="2031325"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高位片无输入时，</a:t>
            </a:r>
            <a:endParaRPr lang="en-US" altLang="zh-CN" dirty="0" smtClean="0"/>
          </a:p>
          <a:p>
            <a:r>
              <a:rPr lang="zh-CN" altLang="en-US" dirty="0" smtClean="0"/>
              <a:t>低位片工作。</a:t>
            </a:r>
            <a:endParaRPr lang="zh-CN" altLang="en-US" dirty="0"/>
          </a:p>
        </p:txBody>
      </p:sp>
      <p:cxnSp>
        <p:nvCxnSpPr>
          <p:cNvPr id="32" name="直接箭头连接符 31"/>
          <p:cNvCxnSpPr>
            <a:stCxn id="30" idx="3"/>
            <a:endCxn id="28" idx="1"/>
          </p:cNvCxnSpPr>
          <p:nvPr/>
        </p:nvCxnSpPr>
        <p:spPr>
          <a:xfrm>
            <a:off x="2714893" y="4509120"/>
            <a:ext cx="921003" cy="108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244408" y="3501008"/>
            <a:ext cx="461665" cy="2023952"/>
          </a:xfrm>
          <a:prstGeom prst="rect">
            <a:avLst/>
          </a:prstGeom>
        </p:spPr>
        <p:style>
          <a:lnRef idx="2">
            <a:schemeClr val="accent1"/>
          </a:lnRef>
          <a:fillRef idx="1">
            <a:schemeClr val="lt1"/>
          </a:fillRef>
          <a:effectRef idx="0">
            <a:schemeClr val="accent1"/>
          </a:effectRef>
          <a:fontRef idx="minor">
            <a:schemeClr val="dk1"/>
          </a:fontRef>
        </p:style>
        <p:txBody>
          <a:bodyPr vert="eaVert" wrap="none" rtlCol="0">
            <a:spAutoFit/>
          </a:bodyPr>
          <a:lstStyle/>
          <a:p>
            <a:r>
              <a:rPr lang="zh-CN" altLang="en-US" dirty="0" smtClean="0"/>
              <a:t>正好作为</a:t>
            </a:r>
            <a:r>
              <a:rPr lang="en-US" altLang="zh-CN" dirty="0" smtClean="0"/>
              <a:t>Y’</a:t>
            </a:r>
            <a:r>
              <a:rPr lang="en-US" altLang="zh-CN" baseline="-25000" dirty="0" smtClean="0"/>
              <a:t>3</a:t>
            </a:r>
            <a:r>
              <a:rPr lang="zh-CN" altLang="en-US" dirty="0" smtClean="0"/>
              <a:t>输出。</a:t>
            </a:r>
            <a:endParaRPr lang="zh-CN" altLang="en-US" baseline="-25000" dirty="0"/>
          </a:p>
        </p:txBody>
      </p:sp>
      <p:cxnSp>
        <p:nvCxnSpPr>
          <p:cNvPr id="35" name="直接箭头连接符 34"/>
          <p:cNvCxnSpPr>
            <a:stCxn id="33" idx="1"/>
          </p:cNvCxnSpPr>
          <p:nvPr/>
        </p:nvCxnSpPr>
        <p:spPr>
          <a:xfrm flipH="1">
            <a:off x="7812360" y="4512984"/>
            <a:ext cx="432048" cy="101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076056" y="3460358"/>
            <a:ext cx="1569660" cy="369332"/>
          </a:xfrm>
          <a:prstGeom prst="rect">
            <a:avLst/>
          </a:prstGeom>
          <a:noFill/>
        </p:spPr>
        <p:txBody>
          <a:bodyPr wrap="none" rtlCol="0">
            <a:spAutoFit/>
          </a:bodyPr>
          <a:lstStyle/>
          <a:p>
            <a:r>
              <a:rPr lang="zh-CN" altLang="en-US" dirty="0" smtClean="0"/>
              <a:t>高位片真值表</a:t>
            </a:r>
            <a:endParaRPr lang="zh-CN" altLang="en-US" dirty="0"/>
          </a:p>
        </p:txBody>
      </p:sp>
    </p:spTree>
    <p:extLst>
      <p:ext uri="{BB962C8B-B14F-4D97-AF65-F5344CB8AC3E}">
        <p14:creationId xmlns:p14="http://schemas.microsoft.com/office/powerpoint/2010/main" xmlns="" val="3651078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4-16</a:t>
            </a:r>
            <a:r>
              <a:rPr lang="zh-CN" altLang="en-US" dirty="0" smtClean="0"/>
              <a:t>优先编码器真值表</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xmlns="" val="2264244536"/>
              </p:ext>
            </p:extLst>
          </p:nvPr>
        </p:nvGraphicFramePr>
        <p:xfrm>
          <a:off x="539552" y="1412776"/>
          <a:ext cx="5472608" cy="4389120"/>
        </p:xfrm>
        <a:graphic>
          <a:graphicData uri="http://schemas.openxmlformats.org/drawingml/2006/table">
            <a:tbl>
              <a:tblPr firstRow="1" firstCol="1" bandRow="1">
                <a:tableStyleId>{5C22544A-7EE6-4342-B048-85BDC9FD1C3A}</a:tableStyleId>
              </a:tblPr>
              <a:tblGrid>
                <a:gridCol w="836193"/>
                <a:gridCol w="1268656"/>
                <a:gridCol w="1431297"/>
                <a:gridCol w="1936462"/>
              </a:tblGrid>
              <a:tr h="473260">
                <a:tc>
                  <a:txBody>
                    <a:bodyPr/>
                    <a:lstStyle/>
                    <a:p>
                      <a:pPr algn="just">
                        <a:spcAft>
                          <a:spcPts val="0"/>
                        </a:spcAft>
                      </a:pPr>
                      <a:r>
                        <a:rPr lang="zh-CN" sz="1600" kern="100" dirty="0">
                          <a:effectLst/>
                        </a:rPr>
                        <a:t>线序</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高位片</a:t>
                      </a:r>
                    </a:p>
                    <a:p>
                      <a:pPr algn="just">
                        <a:spcAft>
                          <a:spcPts val="0"/>
                        </a:spcAft>
                      </a:pPr>
                      <a:r>
                        <a:rPr lang="en-US" sz="1200" kern="100" dirty="0">
                          <a:effectLst/>
                        </a:rPr>
                        <a:t>Y</a:t>
                      </a:r>
                      <a:r>
                        <a:rPr lang="en-US" sz="1200" kern="100" baseline="-25000" dirty="0">
                          <a:effectLst/>
                        </a:rPr>
                        <a:t>22</a:t>
                      </a:r>
                      <a:r>
                        <a:rPr lang="en-US" sz="1200" kern="100" dirty="0">
                          <a:effectLst/>
                        </a:rPr>
                        <a:t>’Y</a:t>
                      </a:r>
                      <a:r>
                        <a:rPr lang="en-US" sz="1200" kern="100" baseline="-25000" dirty="0">
                          <a:effectLst/>
                        </a:rPr>
                        <a:t>21</a:t>
                      </a:r>
                      <a:r>
                        <a:rPr lang="en-US" sz="1200" kern="100" dirty="0">
                          <a:effectLst/>
                        </a:rPr>
                        <a:t>’Y</a:t>
                      </a:r>
                      <a:r>
                        <a:rPr lang="en-US" sz="1200" kern="100" baseline="-25000" dirty="0">
                          <a:effectLst/>
                        </a:rPr>
                        <a:t>20</a:t>
                      </a:r>
                      <a:r>
                        <a:rPr lang="en-US" sz="1200" kern="100" dirty="0">
                          <a:effectLst/>
                        </a:rPr>
                        <a:t>’</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低位片</a:t>
                      </a:r>
                    </a:p>
                    <a:p>
                      <a:pPr algn="just">
                        <a:spcAft>
                          <a:spcPts val="0"/>
                        </a:spcAft>
                      </a:pPr>
                      <a:r>
                        <a:rPr lang="en-US" sz="1400" kern="100" dirty="0">
                          <a:effectLst/>
                        </a:rPr>
                        <a:t>Y</a:t>
                      </a:r>
                      <a:r>
                        <a:rPr lang="en-US" sz="1400" kern="100" baseline="-25000" dirty="0">
                          <a:effectLst/>
                        </a:rPr>
                        <a:t>12</a:t>
                      </a:r>
                      <a:r>
                        <a:rPr lang="en-US" sz="1400" kern="100" dirty="0">
                          <a:effectLst/>
                        </a:rPr>
                        <a:t>’Y</a:t>
                      </a:r>
                      <a:r>
                        <a:rPr lang="en-US" sz="1400" kern="100" baseline="-25000" dirty="0">
                          <a:effectLst/>
                        </a:rPr>
                        <a:t>11</a:t>
                      </a:r>
                      <a:r>
                        <a:rPr lang="en-US" sz="1400" kern="100" dirty="0">
                          <a:effectLst/>
                        </a:rPr>
                        <a:t>’Y</a:t>
                      </a:r>
                      <a:r>
                        <a:rPr lang="en-US" sz="1400" kern="100" baseline="-25000" dirty="0">
                          <a:effectLst/>
                        </a:rPr>
                        <a:t>10</a:t>
                      </a:r>
                      <a:r>
                        <a:rPr lang="en-US" sz="1400" kern="100" dirty="0">
                          <a:effectLst/>
                        </a:rPr>
                        <a:t>’</a:t>
                      </a:r>
                      <a:endParaRPr lang="zh-CN" sz="1400" kern="100" dirty="0">
                        <a:effectLst/>
                        <a:latin typeface="Calibri"/>
                        <a:ea typeface="宋体"/>
                        <a:cs typeface="Times New Roman"/>
                      </a:endParaRPr>
                    </a:p>
                  </a:txBody>
                  <a:tcPr marL="68580" marR="68580" marT="0" marB="0"/>
                </a:tc>
                <a:tc>
                  <a:txBody>
                    <a:bodyPr/>
                    <a:lstStyle/>
                    <a:p>
                      <a:pPr algn="just">
                        <a:spcAft>
                          <a:spcPts val="0"/>
                        </a:spcAft>
                      </a:pPr>
                      <a:r>
                        <a:rPr lang="zh-CN" sz="1600" kern="100" dirty="0">
                          <a:effectLst/>
                        </a:rPr>
                        <a:t>输出代码</a:t>
                      </a:r>
                    </a:p>
                    <a:p>
                      <a:pPr algn="just">
                        <a:spcAft>
                          <a:spcPts val="0"/>
                        </a:spcAft>
                      </a:pPr>
                      <a:r>
                        <a:rPr lang="en-US" sz="1600" kern="100" dirty="0">
                          <a:effectLst/>
                        </a:rPr>
                        <a:t>Y</a:t>
                      </a:r>
                      <a:r>
                        <a:rPr lang="en-US" sz="1600" kern="100" baseline="-25000" dirty="0">
                          <a:effectLst/>
                        </a:rPr>
                        <a:t>3</a:t>
                      </a:r>
                      <a:r>
                        <a:rPr lang="en-US" sz="1600" kern="100" dirty="0">
                          <a:effectLst/>
                        </a:rPr>
                        <a:t>’Y</a:t>
                      </a:r>
                      <a:r>
                        <a:rPr lang="en-US" sz="1600" kern="100" baseline="-25000" dirty="0">
                          <a:effectLst/>
                        </a:rPr>
                        <a:t>2</a:t>
                      </a:r>
                      <a:r>
                        <a:rPr lang="en-US" sz="1600" kern="100" dirty="0">
                          <a:effectLst/>
                        </a:rPr>
                        <a:t>’Y</a:t>
                      </a:r>
                      <a:r>
                        <a:rPr lang="en-US" sz="1600" kern="100" baseline="-25000" dirty="0">
                          <a:effectLst/>
                        </a:rPr>
                        <a:t>1</a:t>
                      </a:r>
                      <a:r>
                        <a:rPr lang="en-US" sz="1600" kern="100" dirty="0">
                          <a:effectLst/>
                        </a:rPr>
                        <a:t>’Y</a:t>
                      </a:r>
                      <a:r>
                        <a:rPr lang="en-US" sz="1600" kern="100" baseline="-25000" dirty="0">
                          <a:effectLst/>
                        </a:rPr>
                        <a:t>0</a:t>
                      </a:r>
                      <a:r>
                        <a:rPr lang="en-US" sz="1600" kern="100" dirty="0">
                          <a:effectLst/>
                        </a:rPr>
                        <a:t>’</a:t>
                      </a:r>
                      <a:endParaRPr lang="zh-CN" sz="1600" kern="100" dirty="0">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15</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000</a:t>
                      </a:r>
                      <a:endParaRPr lang="zh-CN" sz="16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a:solidFill>
                            <a:srgbClr val="FF0000"/>
                          </a:solidFill>
                          <a:effectLst/>
                        </a:rPr>
                        <a:t>-</a:t>
                      </a:r>
                      <a:endParaRPr lang="zh-CN" sz="16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0000</a:t>
                      </a:r>
                      <a:endParaRPr lang="zh-CN" sz="1600" kern="100" dirty="0">
                        <a:solidFill>
                          <a:srgbClr val="FF0000"/>
                        </a:solidFill>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14</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001</a:t>
                      </a:r>
                      <a:endParaRPr lang="zh-CN" sz="16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a:solidFill>
                            <a:srgbClr val="FF0000"/>
                          </a:solidFill>
                          <a:effectLst/>
                        </a:rPr>
                        <a:t>-</a:t>
                      </a:r>
                      <a:endParaRPr lang="zh-CN" sz="16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0001</a:t>
                      </a:r>
                      <a:endParaRPr lang="zh-CN" sz="1600" kern="100" dirty="0">
                        <a:solidFill>
                          <a:srgbClr val="FF0000"/>
                        </a:solidFill>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13</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010</a:t>
                      </a:r>
                      <a:endParaRPr lang="zh-CN" sz="16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a:solidFill>
                            <a:srgbClr val="FF0000"/>
                          </a:solidFill>
                          <a:effectLst/>
                        </a:rPr>
                        <a:t>-</a:t>
                      </a:r>
                      <a:endParaRPr lang="zh-CN" sz="16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0010</a:t>
                      </a:r>
                      <a:endParaRPr lang="zh-CN" sz="1600" kern="100" dirty="0">
                        <a:solidFill>
                          <a:srgbClr val="FF0000"/>
                        </a:solidFill>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12</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011</a:t>
                      </a:r>
                      <a:endParaRPr lang="zh-CN" sz="16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a:solidFill>
                            <a:srgbClr val="FF0000"/>
                          </a:solidFill>
                          <a:effectLst/>
                        </a:rPr>
                        <a:t>-</a:t>
                      </a:r>
                      <a:endParaRPr lang="zh-CN" sz="16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0011</a:t>
                      </a:r>
                      <a:endParaRPr lang="zh-CN" sz="1600" kern="100" dirty="0">
                        <a:solidFill>
                          <a:srgbClr val="FF0000"/>
                        </a:solidFill>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11</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100</a:t>
                      </a:r>
                      <a:endParaRPr lang="zh-CN" sz="16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a:solidFill>
                            <a:srgbClr val="FF0000"/>
                          </a:solidFill>
                          <a:effectLst/>
                        </a:rPr>
                        <a:t>-</a:t>
                      </a:r>
                      <a:endParaRPr lang="zh-CN" sz="16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0100</a:t>
                      </a:r>
                      <a:endParaRPr lang="zh-CN" sz="1600" kern="100" dirty="0">
                        <a:solidFill>
                          <a:srgbClr val="FF0000"/>
                        </a:solidFill>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10</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101</a:t>
                      </a:r>
                      <a:endParaRPr lang="zh-CN" sz="16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a:solidFill>
                            <a:srgbClr val="FF0000"/>
                          </a:solidFill>
                          <a:effectLst/>
                        </a:rPr>
                        <a:t>-</a:t>
                      </a:r>
                      <a:endParaRPr lang="zh-CN" sz="16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0101</a:t>
                      </a:r>
                      <a:endParaRPr lang="zh-CN" sz="1600" kern="100" dirty="0">
                        <a:solidFill>
                          <a:srgbClr val="FF0000"/>
                        </a:solidFill>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9</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110</a:t>
                      </a:r>
                      <a:endParaRPr lang="zh-CN" sz="16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a:solidFill>
                            <a:srgbClr val="FF0000"/>
                          </a:solidFill>
                          <a:effectLst/>
                        </a:rPr>
                        <a:t>-</a:t>
                      </a:r>
                      <a:endParaRPr lang="zh-CN" sz="1600" kern="10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0110</a:t>
                      </a:r>
                      <a:endParaRPr lang="zh-CN" sz="1600" kern="100" dirty="0">
                        <a:solidFill>
                          <a:srgbClr val="FF0000"/>
                        </a:solidFill>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8</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111</a:t>
                      </a:r>
                      <a:endParaRPr lang="zh-CN" sz="16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a:t>
                      </a:r>
                      <a:endParaRPr lang="zh-CN" sz="1600" kern="100" dirty="0">
                        <a:solidFill>
                          <a:srgbClr val="FF0000"/>
                        </a:solidFill>
                        <a:effectLst/>
                        <a:latin typeface="Calibri"/>
                        <a:ea typeface="宋体"/>
                        <a:cs typeface="Times New Roman"/>
                      </a:endParaRPr>
                    </a:p>
                  </a:txBody>
                  <a:tcPr marL="68580" marR="68580" marT="0" marB="0"/>
                </a:tc>
                <a:tc>
                  <a:txBody>
                    <a:bodyPr/>
                    <a:lstStyle/>
                    <a:p>
                      <a:pPr algn="just">
                        <a:spcAft>
                          <a:spcPts val="0"/>
                        </a:spcAft>
                      </a:pPr>
                      <a:r>
                        <a:rPr lang="en-US" sz="1600" kern="100" dirty="0">
                          <a:solidFill>
                            <a:srgbClr val="FF0000"/>
                          </a:solidFill>
                          <a:effectLst/>
                        </a:rPr>
                        <a:t>0111</a:t>
                      </a:r>
                      <a:endParaRPr lang="zh-CN" sz="1600" kern="100" dirty="0">
                        <a:solidFill>
                          <a:srgbClr val="FF0000"/>
                        </a:solidFill>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7</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000</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1000</a:t>
                      </a:r>
                      <a:endParaRPr lang="zh-CN" sz="1600" kern="100" dirty="0">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6</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001</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1001</a:t>
                      </a:r>
                      <a:endParaRPr lang="zh-CN" sz="1600" kern="100">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5</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010</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1010</a:t>
                      </a:r>
                      <a:endParaRPr lang="zh-CN" sz="1600" kern="100">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4</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011</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1011</a:t>
                      </a:r>
                      <a:endParaRPr lang="zh-CN" sz="1600" kern="100">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3</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100</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1100</a:t>
                      </a:r>
                      <a:endParaRPr lang="zh-CN" sz="1600" kern="100" dirty="0">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2</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101</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1101</a:t>
                      </a:r>
                      <a:endParaRPr lang="zh-CN" sz="1600" kern="100">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1</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110</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1110</a:t>
                      </a:r>
                      <a:endParaRPr lang="zh-CN" sz="1600" kern="100">
                        <a:effectLst/>
                        <a:latin typeface="Calibri"/>
                        <a:ea typeface="宋体"/>
                        <a:cs typeface="Times New Roman"/>
                      </a:endParaRPr>
                    </a:p>
                  </a:txBody>
                  <a:tcPr marL="68580" marR="68580" marT="0" marB="0"/>
                </a:tc>
              </a:tr>
              <a:tr h="217949">
                <a:tc>
                  <a:txBody>
                    <a:bodyPr/>
                    <a:lstStyle/>
                    <a:p>
                      <a:pPr algn="just">
                        <a:spcAft>
                          <a:spcPts val="0"/>
                        </a:spcAft>
                      </a:pPr>
                      <a:r>
                        <a:rPr lang="en-US" sz="1600" kern="100">
                          <a:effectLst/>
                        </a:rPr>
                        <a:t>0</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a:effectLst/>
                        </a:rPr>
                        <a:t>111</a:t>
                      </a:r>
                      <a:endParaRPr lang="zh-CN" sz="1600" kern="10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1111</a:t>
                      </a:r>
                      <a:endParaRPr lang="zh-CN" sz="1600" kern="100" dirty="0">
                        <a:effectLst/>
                        <a:latin typeface="Calibri"/>
                        <a:ea typeface="宋体"/>
                        <a:cs typeface="Times New Roman"/>
                      </a:endParaRPr>
                    </a:p>
                  </a:txBody>
                  <a:tcPr marL="68580" marR="68580" marT="0" marB="0"/>
                </a:tc>
              </a:tr>
            </a:tbl>
          </a:graphicData>
        </a:graphic>
      </p:graphicFrame>
      <p:sp>
        <p:nvSpPr>
          <p:cNvPr id="5" name="右大括号 4"/>
          <p:cNvSpPr/>
          <p:nvPr/>
        </p:nvSpPr>
        <p:spPr>
          <a:xfrm>
            <a:off x="6012160" y="1916832"/>
            <a:ext cx="504056" cy="194421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 name="TextBox 5"/>
          <p:cNvSpPr txBox="1"/>
          <p:nvPr/>
        </p:nvSpPr>
        <p:spPr>
          <a:xfrm>
            <a:off x="6588224" y="2714547"/>
            <a:ext cx="1569660" cy="646331"/>
          </a:xfrm>
          <a:prstGeom prst="rect">
            <a:avLst/>
          </a:prstGeom>
          <a:noFill/>
        </p:spPr>
        <p:txBody>
          <a:bodyPr wrap="none" rtlCol="0">
            <a:spAutoFit/>
          </a:bodyPr>
          <a:lstStyle/>
          <a:p>
            <a:r>
              <a:rPr lang="zh-CN" altLang="en-US" dirty="0"/>
              <a:t>高位片</a:t>
            </a:r>
            <a:r>
              <a:rPr lang="zh-CN" altLang="en-US" dirty="0" smtClean="0"/>
              <a:t>编码区</a:t>
            </a:r>
            <a:endParaRPr lang="en-US" altLang="zh-CN" dirty="0" smtClean="0"/>
          </a:p>
          <a:p>
            <a:r>
              <a:rPr lang="en-US" altLang="zh-CN" dirty="0" smtClean="0"/>
              <a:t>Y</a:t>
            </a:r>
            <a:r>
              <a:rPr lang="en-US" altLang="zh-CN" baseline="-25000" dirty="0" smtClean="0"/>
              <a:t>3</a:t>
            </a:r>
            <a:r>
              <a:rPr lang="en-US" altLang="zh-CN" baseline="30000" dirty="0" smtClean="0"/>
              <a:t>’</a:t>
            </a:r>
            <a:r>
              <a:rPr lang="en-US" altLang="zh-CN" dirty="0" smtClean="0"/>
              <a:t>=Y</a:t>
            </a:r>
            <a:r>
              <a:rPr lang="en-US" altLang="zh-CN" baseline="30000" dirty="0" smtClean="0"/>
              <a:t>’</a:t>
            </a:r>
            <a:r>
              <a:rPr lang="en-US" altLang="zh-CN" baseline="-25000" dirty="0" smtClean="0"/>
              <a:t>EX2</a:t>
            </a:r>
            <a:r>
              <a:rPr lang="en-US" altLang="zh-CN" dirty="0" smtClean="0"/>
              <a:t>=0</a:t>
            </a:r>
            <a:endParaRPr lang="zh-CN" altLang="en-US" dirty="0"/>
          </a:p>
        </p:txBody>
      </p:sp>
      <p:sp>
        <p:nvSpPr>
          <p:cNvPr id="7" name="右大括号 6"/>
          <p:cNvSpPr/>
          <p:nvPr/>
        </p:nvSpPr>
        <p:spPr>
          <a:xfrm>
            <a:off x="6012160" y="3861048"/>
            <a:ext cx="504056" cy="194421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6588224" y="4683868"/>
            <a:ext cx="1569660" cy="646331"/>
          </a:xfrm>
          <a:prstGeom prst="rect">
            <a:avLst/>
          </a:prstGeom>
          <a:noFill/>
        </p:spPr>
        <p:txBody>
          <a:bodyPr wrap="none" rtlCol="0">
            <a:spAutoFit/>
          </a:bodyPr>
          <a:lstStyle/>
          <a:p>
            <a:r>
              <a:rPr lang="zh-CN" altLang="en-US" dirty="0" smtClean="0"/>
              <a:t>低位片编码区</a:t>
            </a:r>
            <a:endParaRPr lang="en-US" altLang="zh-CN" dirty="0" smtClean="0"/>
          </a:p>
          <a:p>
            <a:r>
              <a:rPr lang="en-US" altLang="zh-CN" dirty="0"/>
              <a:t>Y</a:t>
            </a:r>
            <a:r>
              <a:rPr lang="en-US" altLang="zh-CN" baseline="-25000" dirty="0"/>
              <a:t>3</a:t>
            </a:r>
            <a:r>
              <a:rPr lang="en-US" altLang="zh-CN" baseline="30000" dirty="0"/>
              <a:t>’</a:t>
            </a:r>
            <a:r>
              <a:rPr lang="en-US" altLang="zh-CN" dirty="0"/>
              <a:t>=</a:t>
            </a:r>
            <a:r>
              <a:rPr lang="en-US" altLang="zh-CN" dirty="0" smtClean="0"/>
              <a:t>Y</a:t>
            </a:r>
            <a:r>
              <a:rPr lang="en-US" altLang="zh-CN" baseline="30000" dirty="0" smtClean="0"/>
              <a:t>’</a:t>
            </a:r>
            <a:r>
              <a:rPr lang="en-US" altLang="zh-CN" baseline="-25000" dirty="0" smtClean="0"/>
              <a:t>EX2</a:t>
            </a:r>
            <a:r>
              <a:rPr lang="en-US" altLang="zh-CN" dirty="0" smtClean="0"/>
              <a:t>=1</a:t>
            </a:r>
            <a:endParaRPr lang="zh-CN" altLang="en-US" dirty="0"/>
          </a:p>
        </p:txBody>
      </p:sp>
    </p:spTree>
    <p:extLst>
      <p:ext uri="{BB962C8B-B14F-4D97-AF65-F5344CB8AC3E}">
        <p14:creationId xmlns:p14="http://schemas.microsoft.com/office/powerpoint/2010/main" xmlns="" val="1075078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分析的步骤如下：</a:t>
            </a:r>
          </a:p>
          <a:p>
            <a:pPr lvl="1"/>
            <a:r>
              <a:rPr lang="zh-CN" altLang="en-US" dirty="0" smtClean="0"/>
              <a:t>由</a:t>
            </a:r>
            <a:r>
              <a:rPr lang="zh-CN" altLang="en-US" dirty="0"/>
              <a:t>所给电路写出输出端的逻辑式；</a:t>
            </a:r>
          </a:p>
          <a:p>
            <a:pPr lvl="1"/>
            <a:r>
              <a:rPr lang="zh-CN" altLang="en-US" dirty="0" smtClean="0"/>
              <a:t>将</a:t>
            </a:r>
            <a:r>
              <a:rPr lang="zh-CN" altLang="en-US" dirty="0"/>
              <a:t>所得的逻辑式进行化简；</a:t>
            </a:r>
          </a:p>
          <a:p>
            <a:pPr lvl="1"/>
            <a:r>
              <a:rPr lang="zh-CN" altLang="en-US" dirty="0" smtClean="0"/>
              <a:t>由</a:t>
            </a:r>
            <a:r>
              <a:rPr lang="zh-CN" altLang="en-US" dirty="0"/>
              <a:t>化简后的逻辑式写出输出输入的真值表；</a:t>
            </a:r>
          </a:p>
          <a:p>
            <a:pPr lvl="1"/>
            <a:r>
              <a:rPr lang="zh-CN" altLang="en-US" dirty="0" smtClean="0"/>
              <a:t>由</a:t>
            </a:r>
            <a:r>
              <a:rPr lang="zh-CN" altLang="en-US" dirty="0"/>
              <a:t>真值表分析电路的逻辑功能，即是做什么用的。</a:t>
            </a:r>
          </a:p>
          <a:p>
            <a:endParaRPr lang="zh-CN" altLang="en-US" dirty="0"/>
          </a:p>
        </p:txBody>
      </p:sp>
      <p:sp>
        <p:nvSpPr>
          <p:cNvPr id="3" name="标题 2"/>
          <p:cNvSpPr>
            <a:spLocks noGrp="1"/>
          </p:cNvSpPr>
          <p:nvPr>
            <p:ph type="title"/>
          </p:nvPr>
        </p:nvSpPr>
        <p:spPr/>
        <p:txBody>
          <a:bodyPr/>
          <a:lstStyle/>
          <a:p>
            <a:r>
              <a:rPr lang="en-US" altLang="zh-CN" dirty="0"/>
              <a:t>3.2.2 </a:t>
            </a:r>
            <a:r>
              <a:rPr lang="zh-CN" altLang="en-US" dirty="0"/>
              <a:t>组合逻辑电路的分析</a:t>
            </a:r>
          </a:p>
        </p:txBody>
      </p:sp>
    </p:spTree>
    <p:extLst>
      <p:ext uri="{BB962C8B-B14F-4D97-AF65-F5344CB8AC3E}">
        <p14:creationId xmlns:p14="http://schemas.microsoft.com/office/powerpoint/2010/main" xmlns="" val="15345662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Y</a:t>
            </a:r>
            <a:r>
              <a:rPr lang="en-US" altLang="zh-CN" baseline="-25000" dirty="0"/>
              <a:t>0</a:t>
            </a:r>
            <a:r>
              <a:rPr lang="en-US" altLang="zh-CN" dirty="0"/>
              <a:t>’=Y</a:t>
            </a:r>
            <a:r>
              <a:rPr lang="en-US" altLang="zh-CN" baseline="-25000" dirty="0"/>
              <a:t>01</a:t>
            </a:r>
            <a:r>
              <a:rPr lang="en-US" altLang="zh-CN" dirty="0"/>
              <a:t>’Y</a:t>
            </a:r>
            <a:r>
              <a:rPr lang="en-US" altLang="zh-CN" baseline="-25000" dirty="0"/>
              <a:t>02</a:t>
            </a:r>
            <a:r>
              <a:rPr lang="en-US" altLang="zh-CN" dirty="0"/>
              <a:t>’, Y</a:t>
            </a:r>
            <a:r>
              <a:rPr lang="en-US" altLang="zh-CN" baseline="-25000" dirty="0"/>
              <a:t>0</a:t>
            </a:r>
            <a:r>
              <a:rPr lang="en-US" altLang="zh-CN" dirty="0"/>
              <a:t>=(Y</a:t>
            </a:r>
            <a:r>
              <a:rPr lang="en-US" altLang="zh-CN" baseline="-25000" dirty="0"/>
              <a:t>01</a:t>
            </a:r>
            <a:r>
              <a:rPr lang="en-US" altLang="zh-CN" dirty="0"/>
              <a:t>’Y</a:t>
            </a:r>
            <a:r>
              <a:rPr lang="en-US" altLang="zh-CN" baseline="-25000" dirty="0"/>
              <a:t>02</a:t>
            </a:r>
            <a:r>
              <a:rPr lang="en-US" altLang="zh-CN" dirty="0"/>
              <a:t>’)’</a:t>
            </a:r>
            <a:endParaRPr lang="zh-CN" altLang="zh-CN" dirty="0"/>
          </a:p>
          <a:p>
            <a:r>
              <a:rPr lang="en-US" altLang="zh-CN" dirty="0"/>
              <a:t>Y</a:t>
            </a:r>
            <a:r>
              <a:rPr lang="en-US" altLang="zh-CN" baseline="-25000" dirty="0"/>
              <a:t>1</a:t>
            </a:r>
            <a:r>
              <a:rPr lang="en-US" altLang="zh-CN" dirty="0"/>
              <a:t>’=Y</a:t>
            </a:r>
            <a:r>
              <a:rPr lang="en-US" altLang="zh-CN" baseline="-25000" dirty="0"/>
              <a:t>11</a:t>
            </a:r>
            <a:r>
              <a:rPr lang="en-US" altLang="zh-CN" dirty="0"/>
              <a:t>’Y</a:t>
            </a:r>
            <a:r>
              <a:rPr lang="en-US" altLang="zh-CN" baseline="-25000" dirty="0"/>
              <a:t>12</a:t>
            </a:r>
            <a:r>
              <a:rPr lang="en-US" altLang="zh-CN" dirty="0"/>
              <a:t>’, Y</a:t>
            </a:r>
            <a:r>
              <a:rPr lang="en-US" altLang="zh-CN" baseline="-25000" dirty="0"/>
              <a:t>1</a:t>
            </a:r>
            <a:r>
              <a:rPr lang="en-US" altLang="zh-CN" dirty="0"/>
              <a:t>=(Y</a:t>
            </a:r>
            <a:r>
              <a:rPr lang="en-US" altLang="zh-CN" baseline="-25000" dirty="0"/>
              <a:t>11</a:t>
            </a:r>
            <a:r>
              <a:rPr lang="en-US" altLang="zh-CN" dirty="0"/>
              <a:t>’Y</a:t>
            </a:r>
            <a:r>
              <a:rPr lang="en-US" altLang="zh-CN" baseline="-25000" dirty="0"/>
              <a:t>12</a:t>
            </a:r>
            <a:r>
              <a:rPr lang="en-US" altLang="zh-CN" dirty="0"/>
              <a:t>’)’</a:t>
            </a:r>
            <a:endParaRPr lang="zh-CN" altLang="zh-CN" dirty="0"/>
          </a:p>
          <a:p>
            <a:r>
              <a:rPr lang="en-US" altLang="zh-CN" dirty="0"/>
              <a:t>Y</a:t>
            </a:r>
            <a:r>
              <a:rPr lang="en-US" altLang="zh-CN" baseline="-25000" dirty="0"/>
              <a:t>2</a:t>
            </a:r>
            <a:r>
              <a:rPr lang="en-US" altLang="zh-CN" dirty="0"/>
              <a:t>’=Y</a:t>
            </a:r>
            <a:r>
              <a:rPr lang="en-US" altLang="zh-CN" baseline="-25000" dirty="0"/>
              <a:t>21</a:t>
            </a:r>
            <a:r>
              <a:rPr lang="en-US" altLang="zh-CN" dirty="0"/>
              <a:t>’Y</a:t>
            </a:r>
            <a:r>
              <a:rPr lang="en-US" altLang="zh-CN" baseline="-25000" dirty="0"/>
              <a:t>22</a:t>
            </a:r>
            <a:r>
              <a:rPr lang="en-US" altLang="zh-CN" dirty="0"/>
              <a:t>’, Y</a:t>
            </a:r>
            <a:r>
              <a:rPr lang="en-US" altLang="zh-CN" baseline="-25000" dirty="0"/>
              <a:t>2</a:t>
            </a:r>
            <a:r>
              <a:rPr lang="en-US" altLang="zh-CN" dirty="0"/>
              <a:t>=(Y</a:t>
            </a:r>
            <a:r>
              <a:rPr lang="en-US" altLang="zh-CN" baseline="-25000" dirty="0"/>
              <a:t>21</a:t>
            </a:r>
            <a:r>
              <a:rPr lang="en-US" altLang="zh-CN" dirty="0"/>
              <a:t>’Y</a:t>
            </a:r>
            <a:r>
              <a:rPr lang="en-US" altLang="zh-CN" baseline="-25000" dirty="0"/>
              <a:t>22</a:t>
            </a:r>
            <a:r>
              <a:rPr lang="en-US" altLang="zh-CN" dirty="0"/>
              <a:t>’)’</a:t>
            </a:r>
            <a:endParaRPr lang="zh-CN" altLang="zh-CN" dirty="0"/>
          </a:p>
          <a:p>
            <a:r>
              <a:rPr lang="en-US" altLang="zh-CN" dirty="0"/>
              <a:t>Y</a:t>
            </a:r>
            <a:r>
              <a:rPr lang="en-US" altLang="zh-CN" baseline="-25000" dirty="0"/>
              <a:t>3</a:t>
            </a:r>
            <a:r>
              <a:rPr lang="en-US" altLang="zh-CN" dirty="0"/>
              <a:t>’=Y</a:t>
            </a:r>
            <a:r>
              <a:rPr lang="en-US" altLang="zh-CN" baseline="-25000" dirty="0"/>
              <a:t>EX2</a:t>
            </a:r>
            <a:r>
              <a:rPr lang="en-US" altLang="zh-CN" dirty="0"/>
              <a:t>’, Y</a:t>
            </a:r>
            <a:r>
              <a:rPr lang="en-US" altLang="zh-CN" baseline="-25000" dirty="0"/>
              <a:t>3</a:t>
            </a:r>
            <a:r>
              <a:rPr lang="en-US" altLang="zh-CN" dirty="0"/>
              <a:t>=(Y</a:t>
            </a:r>
            <a:r>
              <a:rPr lang="en-US" altLang="zh-CN" baseline="-25000" dirty="0"/>
              <a:t>EX2</a:t>
            </a:r>
            <a:r>
              <a:rPr lang="en-US" altLang="zh-CN" dirty="0"/>
              <a:t>’)’</a:t>
            </a:r>
            <a:r>
              <a:rPr lang="zh-CN" altLang="zh-CN" dirty="0"/>
              <a:t>。</a:t>
            </a:r>
          </a:p>
          <a:p>
            <a:r>
              <a:rPr lang="zh-CN" altLang="zh-CN" dirty="0"/>
              <a:t>如果</a:t>
            </a:r>
            <a:r>
              <a:rPr lang="en-US" altLang="zh-CN" dirty="0"/>
              <a:t>16-4</a:t>
            </a:r>
            <a:r>
              <a:rPr lang="zh-CN" altLang="zh-CN" dirty="0"/>
              <a:t>编码器再需扩展，那么可以使用</a:t>
            </a:r>
            <a:r>
              <a:rPr lang="en-US" altLang="zh-CN" dirty="0"/>
              <a:t>Y</a:t>
            </a:r>
            <a:r>
              <a:rPr lang="en-US" altLang="zh-CN" baseline="-25000" dirty="0"/>
              <a:t>ES</a:t>
            </a:r>
            <a:r>
              <a:rPr lang="en-US" altLang="zh-CN" dirty="0"/>
              <a:t>’=Y</a:t>
            </a:r>
            <a:r>
              <a:rPr lang="en-US" altLang="zh-CN" baseline="-25000" dirty="0"/>
              <a:t>ES1</a:t>
            </a:r>
            <a:r>
              <a:rPr lang="en-US" altLang="zh-CN" dirty="0"/>
              <a:t>’Y</a:t>
            </a:r>
            <a:r>
              <a:rPr lang="en-US" altLang="zh-CN" baseline="-25000" dirty="0"/>
              <a:t>ES2</a:t>
            </a:r>
            <a:r>
              <a:rPr lang="en-US" altLang="zh-CN" dirty="0"/>
              <a:t>’</a:t>
            </a:r>
            <a:r>
              <a:rPr lang="zh-CN" altLang="zh-CN" dirty="0"/>
              <a:t>作为本级编码器的扩展输出端。只有当本级编码器工作且有输入时，</a:t>
            </a:r>
            <a:r>
              <a:rPr lang="en-US" altLang="zh-CN" dirty="0"/>
              <a:t>Y</a:t>
            </a:r>
            <a:r>
              <a:rPr lang="en-US" altLang="zh-CN" baseline="-25000" dirty="0"/>
              <a:t>ES</a:t>
            </a:r>
            <a:r>
              <a:rPr lang="en-US" altLang="zh-CN" dirty="0"/>
              <a:t>’</a:t>
            </a:r>
            <a:r>
              <a:rPr lang="zh-CN" altLang="zh-CN" dirty="0"/>
              <a:t>才会输出低电平</a:t>
            </a:r>
            <a:r>
              <a:rPr lang="zh-CN" altLang="zh-CN" dirty="0" smtClean="0"/>
              <a:t>。</a:t>
            </a:r>
            <a:r>
              <a:rPr lang="zh-CN" altLang="en-US" dirty="0" smtClean="0"/>
              <a:t>低位片的</a:t>
            </a:r>
            <a:r>
              <a:rPr lang="en-US" altLang="zh-CN" dirty="0" smtClean="0"/>
              <a:t>Y</a:t>
            </a:r>
            <a:r>
              <a:rPr lang="en-US" altLang="zh-CN" baseline="-25000" dirty="0" smtClean="0"/>
              <a:t>S</a:t>
            </a:r>
            <a:r>
              <a:rPr lang="en-US" altLang="zh-CN" baseline="30000" dirty="0" smtClean="0"/>
              <a:t>’</a:t>
            </a:r>
            <a:r>
              <a:rPr lang="zh-CN" altLang="en-US" dirty="0" smtClean="0"/>
              <a:t>作为选通输出端；</a:t>
            </a:r>
            <a:endParaRPr lang="zh-CN" altLang="zh-CN" dirty="0"/>
          </a:p>
          <a:p>
            <a:r>
              <a:rPr lang="zh-CN" altLang="zh-CN" dirty="0"/>
              <a:t>在应用</a:t>
            </a:r>
            <a:r>
              <a:rPr lang="en-US" altLang="zh-CN" dirty="0"/>
              <a:t>74148</a:t>
            </a:r>
            <a:r>
              <a:rPr lang="zh-CN" altLang="zh-CN" dirty="0"/>
              <a:t>时，单片或高位片编码器的选通端应该接低电平（地）。</a:t>
            </a:r>
            <a:endParaRPr lang="zh-CN" altLang="en-US" dirty="0"/>
          </a:p>
        </p:txBody>
      </p:sp>
      <p:sp>
        <p:nvSpPr>
          <p:cNvPr id="3" name="标题 2"/>
          <p:cNvSpPr>
            <a:spLocks noGrp="1"/>
          </p:cNvSpPr>
          <p:nvPr>
            <p:ph type="title"/>
          </p:nvPr>
        </p:nvSpPr>
        <p:spPr/>
        <p:txBody>
          <a:bodyPr/>
          <a:lstStyle/>
          <a:p>
            <a:r>
              <a:rPr lang="en-US" altLang="zh-CN" dirty="0" smtClean="0"/>
              <a:t>4-16</a:t>
            </a:r>
            <a:r>
              <a:rPr lang="zh-CN" altLang="en-US" dirty="0" smtClean="0"/>
              <a:t>编码器逻辑表达式</a:t>
            </a:r>
            <a:endParaRPr lang="zh-CN" altLang="en-US" dirty="0"/>
          </a:p>
        </p:txBody>
      </p:sp>
    </p:spTree>
    <p:extLst>
      <p:ext uri="{BB962C8B-B14F-4D97-AF65-F5344CB8AC3E}">
        <p14:creationId xmlns:p14="http://schemas.microsoft.com/office/powerpoint/2010/main" xmlns="" val="3466408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4-16</a:t>
            </a:r>
            <a:r>
              <a:rPr lang="zh-CN" altLang="en-US" dirty="0" smtClean="0"/>
              <a:t>编码器逻辑图</a:t>
            </a:r>
            <a:endParaRPr lang="zh-CN" altLang="en-US" dirty="0"/>
          </a:p>
        </p:txBody>
      </p:sp>
      <p:pic>
        <p:nvPicPr>
          <p:cNvPr id="4" name="Picture 24" descr="4-3-4"/>
          <p:cNvPicPr>
            <a:picLocks noChangeAspect="1" noChangeArrowheads="1"/>
          </p:cNvPicPr>
          <p:nvPr/>
        </p:nvPicPr>
        <p:blipFill>
          <a:blip r:embed="rId3" cstate="print">
            <a:extLst>
              <a:ext uri="{28A0092B-C50C-407E-A947-70E740481C1C}">
                <a14:useLocalDpi xmlns:a14="http://schemas.microsoft.com/office/drawing/2010/main" xmlns="" val="0"/>
              </a:ext>
            </a:extLst>
          </a:blip>
          <a:srcRect t="2843" r="2933" b="3162"/>
          <a:stretch>
            <a:fillRect/>
          </a:stretch>
        </p:blipFill>
        <p:spPr bwMode="auto">
          <a:xfrm>
            <a:off x="1475656" y="1268760"/>
            <a:ext cx="6276030" cy="4896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2786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4-16</a:t>
            </a:r>
            <a:r>
              <a:rPr lang="zh-CN" altLang="en-US" dirty="0" smtClean="0"/>
              <a:t>编码器逻辑仿真图</a:t>
            </a:r>
            <a:endParaRPr lang="zh-CN" altLang="en-US" dirty="0"/>
          </a:p>
        </p:txBody>
      </p:sp>
      <p:pic>
        <p:nvPicPr>
          <p:cNvPr id="4" name="图片 3"/>
          <p:cNvPicPr/>
          <p:nvPr/>
        </p:nvPicPr>
        <p:blipFill>
          <a:blip r:embed="rId3" cstate="print"/>
          <a:stretch>
            <a:fillRect/>
          </a:stretch>
        </p:blipFill>
        <p:spPr>
          <a:xfrm>
            <a:off x="1331640" y="1590356"/>
            <a:ext cx="6120680" cy="4070892"/>
          </a:xfrm>
          <a:prstGeom prst="rect">
            <a:avLst/>
          </a:prstGeom>
        </p:spPr>
      </p:pic>
    </p:spTree>
    <p:extLst>
      <p:ext uri="{BB962C8B-B14F-4D97-AF65-F5344CB8AC3E}">
        <p14:creationId xmlns:p14="http://schemas.microsoft.com/office/powerpoint/2010/main" xmlns="" val="2212383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803656"/>
          </a:xfrm>
        </p:spPr>
        <p:txBody>
          <a:bodyPr/>
          <a:lstStyle/>
          <a:p>
            <a:r>
              <a:rPr lang="zh-CN" altLang="zh-CN" dirty="0"/>
              <a:t>二－十进制优先编码器</a:t>
            </a:r>
            <a:r>
              <a:rPr lang="en-US" altLang="zh-CN" dirty="0"/>
              <a:t>74LS147</a:t>
            </a:r>
            <a:r>
              <a:rPr lang="zh-CN" altLang="zh-CN" dirty="0"/>
              <a:t>：即将十个信号编成</a:t>
            </a:r>
            <a:r>
              <a:rPr lang="en-US" altLang="zh-CN" dirty="0"/>
              <a:t>10</a:t>
            </a:r>
            <a:r>
              <a:rPr lang="zh-CN" altLang="zh-CN" dirty="0"/>
              <a:t>个</a:t>
            </a:r>
            <a:r>
              <a:rPr lang="en-US" altLang="zh-CN" dirty="0"/>
              <a:t>BCD</a:t>
            </a:r>
            <a:r>
              <a:rPr lang="zh-CN" altLang="zh-CN" dirty="0"/>
              <a:t>代码</a:t>
            </a:r>
            <a:r>
              <a:rPr lang="zh-CN" altLang="zh-CN" dirty="0" smtClean="0"/>
              <a:t>。</a:t>
            </a:r>
            <a:r>
              <a:rPr lang="en-US" altLang="zh-CN" dirty="0"/>
              <a:t>I</a:t>
            </a:r>
            <a:r>
              <a:rPr lang="en-US" altLang="zh-CN" dirty="0">
                <a:sym typeface="Symbol" pitchFamily="18" charset="2"/>
              </a:rPr>
              <a:t></a:t>
            </a:r>
            <a:r>
              <a:rPr lang="en-US" altLang="zh-CN" baseline="-25000" dirty="0">
                <a:sym typeface="Symbol" pitchFamily="18" charset="2"/>
              </a:rPr>
              <a:t>9</a:t>
            </a:r>
            <a:r>
              <a:rPr lang="zh-CN" altLang="en-US" dirty="0">
                <a:sym typeface="Symbol" pitchFamily="18" charset="2"/>
              </a:rPr>
              <a:t>～ </a:t>
            </a:r>
            <a:r>
              <a:rPr lang="en-US" altLang="zh-CN" dirty="0"/>
              <a:t>I</a:t>
            </a:r>
            <a:r>
              <a:rPr lang="en-US" altLang="zh-CN" dirty="0">
                <a:sym typeface="Symbol" pitchFamily="18" charset="2"/>
              </a:rPr>
              <a:t></a:t>
            </a:r>
            <a:r>
              <a:rPr lang="en-US" altLang="zh-CN" baseline="-25000" dirty="0">
                <a:sym typeface="Symbol" pitchFamily="18" charset="2"/>
              </a:rPr>
              <a:t>0</a:t>
            </a:r>
            <a:r>
              <a:rPr lang="zh-CN" altLang="en-US" dirty="0">
                <a:sym typeface="Symbol" pitchFamily="18" charset="2"/>
              </a:rPr>
              <a:t>为</a:t>
            </a:r>
            <a:r>
              <a:rPr lang="en-US" altLang="zh-CN" dirty="0">
                <a:sym typeface="Symbol" pitchFamily="18" charset="2"/>
              </a:rPr>
              <a:t>10</a:t>
            </a:r>
            <a:r>
              <a:rPr lang="zh-CN" altLang="en-US" dirty="0">
                <a:sym typeface="Symbol" pitchFamily="18" charset="2"/>
              </a:rPr>
              <a:t>个输入信号， </a:t>
            </a:r>
            <a:r>
              <a:rPr lang="en-US" altLang="zh-CN" dirty="0"/>
              <a:t>I</a:t>
            </a:r>
            <a:r>
              <a:rPr lang="en-US" altLang="zh-CN" dirty="0">
                <a:sym typeface="Symbol" pitchFamily="18" charset="2"/>
              </a:rPr>
              <a:t></a:t>
            </a:r>
            <a:r>
              <a:rPr lang="en-US" altLang="zh-CN" baseline="-25000" dirty="0">
                <a:sym typeface="Symbol" pitchFamily="18" charset="2"/>
              </a:rPr>
              <a:t>9</a:t>
            </a:r>
            <a:r>
              <a:rPr lang="zh-CN" altLang="en-US" dirty="0">
                <a:sym typeface="Symbol" pitchFamily="18" charset="2"/>
              </a:rPr>
              <a:t>的优先权最高， </a:t>
            </a:r>
            <a:r>
              <a:rPr lang="en-US" altLang="zh-CN" dirty="0"/>
              <a:t>I</a:t>
            </a:r>
            <a:r>
              <a:rPr lang="en-US" altLang="zh-CN" dirty="0">
                <a:sym typeface="Symbol" pitchFamily="18" charset="2"/>
              </a:rPr>
              <a:t></a:t>
            </a:r>
            <a:r>
              <a:rPr lang="en-US" altLang="zh-CN" baseline="-25000" dirty="0">
                <a:sym typeface="Symbol" pitchFamily="18" charset="2"/>
              </a:rPr>
              <a:t>0</a:t>
            </a:r>
            <a:r>
              <a:rPr lang="zh-CN" altLang="en-US" dirty="0">
                <a:sym typeface="Symbol" pitchFamily="18" charset="2"/>
              </a:rPr>
              <a:t>的优先权最低； </a:t>
            </a:r>
            <a:r>
              <a:rPr lang="en-US" altLang="zh-CN" dirty="0"/>
              <a:t>Y</a:t>
            </a:r>
            <a:r>
              <a:rPr lang="en-US" altLang="zh-CN" dirty="0">
                <a:sym typeface="Symbol" pitchFamily="18" charset="2"/>
              </a:rPr>
              <a:t></a:t>
            </a:r>
            <a:r>
              <a:rPr lang="en-US" altLang="zh-CN" baseline="-25000" dirty="0">
                <a:sym typeface="Symbol" pitchFamily="18" charset="2"/>
              </a:rPr>
              <a:t>3</a:t>
            </a:r>
            <a:r>
              <a:rPr lang="zh-CN" altLang="en-US" dirty="0">
                <a:sym typeface="Symbol" pitchFamily="18" charset="2"/>
              </a:rPr>
              <a:t>～ </a:t>
            </a:r>
            <a:r>
              <a:rPr lang="en-US" altLang="zh-CN" dirty="0"/>
              <a:t>Y</a:t>
            </a:r>
            <a:r>
              <a:rPr lang="en-US" altLang="zh-CN" dirty="0">
                <a:sym typeface="Symbol" pitchFamily="18" charset="2"/>
              </a:rPr>
              <a:t></a:t>
            </a:r>
            <a:r>
              <a:rPr lang="en-US" altLang="zh-CN" baseline="-25000" dirty="0">
                <a:sym typeface="Symbol" pitchFamily="18" charset="2"/>
              </a:rPr>
              <a:t>0</a:t>
            </a:r>
            <a:r>
              <a:rPr lang="zh-CN" altLang="en-US" dirty="0">
                <a:sym typeface="Symbol" pitchFamily="18" charset="2"/>
              </a:rPr>
              <a:t>为四位</a:t>
            </a:r>
            <a:r>
              <a:rPr lang="zh-CN" altLang="en-US" dirty="0" smtClean="0">
                <a:sym typeface="Symbol" pitchFamily="18" charset="2"/>
              </a:rPr>
              <a:t>二进制</a:t>
            </a:r>
            <a:r>
              <a:rPr lang="en-US" altLang="zh-CN" dirty="0" smtClean="0">
                <a:sym typeface="Symbol" pitchFamily="18" charset="2"/>
              </a:rPr>
              <a:t>8421BCD</a:t>
            </a:r>
            <a:r>
              <a:rPr lang="zh-CN" altLang="en-US" dirty="0">
                <a:sym typeface="Symbol" pitchFamily="18" charset="2"/>
              </a:rPr>
              <a:t>码的输出端</a:t>
            </a:r>
            <a:endParaRPr lang="zh-CN" altLang="en-US" baseline="-25000" dirty="0">
              <a:sym typeface="Symbol" pitchFamily="18" charset="2"/>
            </a:endParaRPr>
          </a:p>
          <a:p>
            <a:endParaRPr lang="zh-CN" altLang="zh-CN" dirty="0"/>
          </a:p>
          <a:p>
            <a:endParaRPr lang="zh-CN" altLang="en-US" dirty="0"/>
          </a:p>
        </p:txBody>
      </p:sp>
      <p:sp>
        <p:nvSpPr>
          <p:cNvPr id="3" name="标题 2"/>
          <p:cNvSpPr>
            <a:spLocks noGrp="1"/>
          </p:cNvSpPr>
          <p:nvPr>
            <p:ph type="title"/>
          </p:nvPr>
        </p:nvSpPr>
        <p:spPr/>
        <p:txBody>
          <a:bodyPr/>
          <a:lstStyle/>
          <a:p>
            <a:r>
              <a:rPr lang="zh-CN" altLang="en-US" dirty="0"/>
              <a:t>二</a:t>
            </a:r>
            <a:r>
              <a:rPr lang="en-US" altLang="zh-CN" dirty="0"/>
              <a:t>—</a:t>
            </a:r>
            <a:r>
              <a:rPr lang="zh-CN" altLang="en-US" dirty="0"/>
              <a:t>十进制编码器</a:t>
            </a:r>
          </a:p>
        </p:txBody>
      </p:sp>
      <p:graphicFrame>
        <p:nvGraphicFramePr>
          <p:cNvPr id="4" name="对象 3"/>
          <p:cNvGraphicFramePr>
            <a:graphicFrameLocks noChangeAspect="1"/>
          </p:cNvGraphicFramePr>
          <p:nvPr>
            <p:extLst>
              <p:ext uri="{D42A27DB-BD31-4B8C-83A1-F6EECF244321}">
                <p14:modId xmlns:p14="http://schemas.microsoft.com/office/powerpoint/2010/main" xmlns="" val="1732037020"/>
              </p:ext>
            </p:extLst>
          </p:nvPr>
        </p:nvGraphicFramePr>
        <p:xfrm>
          <a:off x="2123728" y="3501008"/>
          <a:ext cx="5472112" cy="2892425"/>
        </p:xfrm>
        <a:graphic>
          <a:graphicData uri="http://schemas.openxmlformats.org/presentationml/2006/ole">
            <p:oleObj spid="_x0000_s20527" name="Visio" r:id="rId4" imgW="3000510" imgH="1546015" progId="">
              <p:embed/>
            </p:oleObj>
          </a:graphicData>
        </a:graphic>
      </p:graphicFrame>
    </p:spTree>
    <p:extLst>
      <p:ext uri="{BB962C8B-B14F-4D97-AF65-F5344CB8AC3E}">
        <p14:creationId xmlns:p14="http://schemas.microsoft.com/office/powerpoint/2010/main" xmlns="" val="309285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868144" y="1481328"/>
            <a:ext cx="2818656" cy="4525963"/>
          </a:xfrm>
        </p:spPr>
        <p:txBody>
          <a:bodyPr/>
          <a:lstStyle/>
          <a:p>
            <a:r>
              <a:rPr lang="zh-CN" altLang="en-US" dirty="0" smtClean="0"/>
              <a:t>在</a:t>
            </a:r>
            <a:r>
              <a:rPr lang="en-US" altLang="zh-CN" dirty="0" smtClean="0"/>
              <a:t>I</a:t>
            </a:r>
            <a:r>
              <a:rPr lang="en-US" altLang="zh-CN" baseline="-25000" dirty="0" smtClean="0"/>
              <a:t>1</a:t>
            </a:r>
            <a:r>
              <a:rPr lang="en-US" altLang="zh-CN" baseline="30000" dirty="0" smtClean="0"/>
              <a:t>’</a:t>
            </a:r>
            <a:r>
              <a:rPr lang="en-US" altLang="zh-CN" dirty="0" smtClean="0"/>
              <a:t>—I</a:t>
            </a:r>
            <a:r>
              <a:rPr lang="en-US" altLang="zh-CN" baseline="-25000" dirty="0" smtClean="0"/>
              <a:t>9</a:t>
            </a:r>
            <a:r>
              <a:rPr lang="en-US" altLang="zh-CN" baseline="30000" dirty="0" smtClean="0"/>
              <a:t>’</a:t>
            </a:r>
            <a:r>
              <a:rPr lang="zh-CN" altLang="en-US" dirty="0" smtClean="0"/>
              <a:t>无输入时，无论</a:t>
            </a:r>
            <a:r>
              <a:rPr lang="en-US" altLang="zh-CN" dirty="0" smtClean="0"/>
              <a:t>I</a:t>
            </a:r>
            <a:r>
              <a:rPr lang="en-US" altLang="zh-CN" baseline="-25000" dirty="0" smtClean="0"/>
              <a:t>0</a:t>
            </a:r>
            <a:r>
              <a:rPr lang="en-US" altLang="zh-CN" baseline="30000" dirty="0" smtClean="0"/>
              <a:t>’</a:t>
            </a:r>
            <a:r>
              <a:rPr lang="zh-CN" altLang="en-US" dirty="0" smtClean="0"/>
              <a:t>为何值，均输出高电平。</a:t>
            </a:r>
            <a:endParaRPr lang="zh-CN" altLang="en-US" dirty="0"/>
          </a:p>
        </p:txBody>
      </p:sp>
      <p:sp>
        <p:nvSpPr>
          <p:cNvPr id="3" name="标题 2"/>
          <p:cNvSpPr>
            <a:spLocks noGrp="1"/>
          </p:cNvSpPr>
          <p:nvPr>
            <p:ph type="title"/>
          </p:nvPr>
        </p:nvSpPr>
        <p:spPr/>
        <p:txBody>
          <a:bodyPr/>
          <a:lstStyle/>
          <a:p>
            <a:r>
              <a:rPr lang="zh-CN" altLang="en-US" dirty="0" smtClean="0"/>
              <a:t>真值表</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xmlns="" val="266091865"/>
              </p:ext>
            </p:extLst>
          </p:nvPr>
        </p:nvGraphicFramePr>
        <p:xfrm>
          <a:off x="683568" y="1412776"/>
          <a:ext cx="4967287" cy="4572000"/>
        </p:xfrm>
        <a:graphic>
          <a:graphicData uri="http://schemas.openxmlformats.org/presentationml/2006/ole">
            <p:oleObj spid="_x0000_s21550" name="Visio" r:id="rId4" imgW="3018434" imgH="2777947" progId="">
              <p:embed/>
            </p:oleObj>
          </a:graphicData>
        </a:graphic>
      </p:graphicFrame>
    </p:spTree>
    <p:extLst>
      <p:ext uri="{BB962C8B-B14F-4D97-AF65-F5344CB8AC3E}">
        <p14:creationId xmlns:p14="http://schemas.microsoft.com/office/powerpoint/2010/main" xmlns="" val="260251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内容占位符 1"/>
              <p:cNvSpPr>
                <a:spLocks noGrp="1"/>
              </p:cNvSpPr>
              <p:nvPr>
                <p:ph idx="1"/>
              </p:nvPr>
            </p:nvSpPr>
            <p:spPr/>
            <p:txBody>
              <a:bodyPr/>
              <a:lstStyle/>
              <a:p>
                <a14:m>
                  <m:oMath xmlns:m="http://schemas.openxmlformats.org/officeDocument/2006/math">
                    <m:acc>
                      <m:accPr>
                        <m:chr m:val="̅"/>
                        <m:ctrlPr>
                          <a:rPr lang="zh-CN" altLang="en-US" i="1" smtClean="0">
                            <a:latin typeface="Cambria Math"/>
                          </a:rPr>
                        </m:ctrlPr>
                      </m:accPr>
                      <m:e>
                        <m:sSub>
                          <m:sSubPr>
                            <m:ctrlPr>
                              <a:rPr lang="en-US" altLang="zh-CN" b="0" i="1" smtClean="0">
                                <a:latin typeface="Cambria Math"/>
                              </a:rPr>
                            </m:ctrlPr>
                          </m:sSubPr>
                          <m:e>
                            <m:r>
                              <a:rPr lang="en-US" altLang="zh-CN" b="0" i="1" smtClean="0">
                                <a:latin typeface="Cambria Math"/>
                              </a:rPr>
                              <m:t>𝑌</m:t>
                            </m:r>
                          </m:e>
                          <m:sub>
                            <m:r>
                              <a:rPr lang="en-US" altLang="zh-CN" b="0" i="1" smtClean="0">
                                <a:latin typeface="Cambria Math"/>
                              </a:rPr>
                              <m:t>3</m:t>
                            </m:r>
                          </m:sub>
                        </m:sSub>
                      </m:e>
                    </m:acc>
                    <m:r>
                      <a:rPr lang="en-US" altLang="zh-CN" b="0" i="0" smtClean="0">
                        <a:latin typeface="Cambria Math"/>
                      </a:rPr>
                      <m:t>=</m:t>
                    </m:r>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𝐼</m:t>
                            </m:r>
                          </m:e>
                          <m:sub>
                            <m:r>
                              <a:rPr lang="en-US" altLang="zh-CN" b="0" i="1" smtClean="0">
                                <a:latin typeface="Cambria Math"/>
                              </a:rPr>
                              <m:t>8</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𝐼</m:t>
                            </m:r>
                          </m:e>
                          <m:sub>
                            <m:r>
                              <a:rPr lang="en-US" altLang="zh-CN" b="0" i="1" smtClean="0">
                                <a:latin typeface="Cambria Math"/>
                              </a:rPr>
                              <m:t>9</m:t>
                            </m:r>
                          </m:sub>
                        </m:sSub>
                      </m:e>
                    </m:acc>
                  </m:oMath>
                </a14:m>
                <a:endParaRPr lang="en-US" altLang="zh-CN" dirty="0" smtClean="0"/>
              </a:p>
              <a:p>
                <a14:m>
                  <m:oMath xmlns:m="http://schemas.openxmlformats.org/officeDocument/2006/math">
                    <m:acc>
                      <m:accPr>
                        <m:chr m:val="̅"/>
                        <m:ctrlPr>
                          <a:rPr lang="zh-CN" altLang="en-US" i="1" smtClean="0">
                            <a:latin typeface="Cambria Math"/>
                          </a:rPr>
                        </m:ctrlPr>
                      </m:accPr>
                      <m:e>
                        <m:sSub>
                          <m:sSubPr>
                            <m:ctrlPr>
                              <a:rPr lang="en-US" altLang="zh-CN" i="1" smtClean="0">
                                <a:latin typeface="Cambria Math"/>
                              </a:rPr>
                            </m:ctrlPr>
                          </m:sSubPr>
                          <m:e>
                            <m:r>
                              <a:rPr lang="en-US" altLang="zh-CN" b="0" i="1" smtClean="0">
                                <a:latin typeface="Cambria Math"/>
                              </a:rPr>
                              <m:t>𝑌</m:t>
                            </m:r>
                          </m:e>
                          <m:sub>
                            <m:r>
                              <a:rPr lang="en-US" altLang="zh-CN" b="0" i="1" smtClean="0">
                                <a:latin typeface="Cambria Math"/>
                              </a:rPr>
                              <m:t>2</m:t>
                            </m:r>
                          </m:sub>
                        </m:sSub>
                      </m:e>
                    </m:acc>
                    <m:r>
                      <a:rPr lang="en-US" altLang="zh-CN" b="0" i="1" smtClean="0">
                        <a:latin typeface="Cambria Math"/>
                      </a:rPr>
                      <m:t>=</m:t>
                    </m:r>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𝐼</m:t>
                            </m:r>
                          </m:e>
                          <m:sub>
                            <m:r>
                              <a:rPr lang="en-US" altLang="zh-CN" b="0" i="1" smtClean="0">
                                <a:latin typeface="Cambria Math"/>
                              </a:rPr>
                              <m:t>7</m:t>
                            </m:r>
                          </m:sub>
                        </m:sSub>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𝐼</m:t>
                                </m:r>
                              </m:e>
                              <m:sub>
                                <m:r>
                                  <a:rPr lang="en-US" altLang="zh-CN" b="0" i="1" smtClean="0">
                                    <a:latin typeface="Cambria Math"/>
                                  </a:rPr>
                                  <m:t>8</m:t>
                                </m:r>
                              </m:sub>
                            </m:sSub>
                          </m:e>
                        </m:acc>
                        <m:acc>
                          <m:accPr>
                            <m:chr m:val="̅"/>
                            <m:ctrlPr>
                              <a:rPr lang="zh-CN" altLang="en-US" i="1" smtClean="0">
                                <a:latin typeface="Cambria Math"/>
                              </a:rPr>
                            </m:ctrlPr>
                          </m:accPr>
                          <m:e>
                            <m:sSub>
                              <m:sSubPr>
                                <m:ctrlPr>
                                  <a:rPr lang="en-US" altLang="zh-CN" i="1" smtClean="0">
                                    <a:latin typeface="Cambria Math"/>
                                  </a:rPr>
                                </m:ctrlPr>
                              </m:sSubPr>
                              <m:e>
                                <m:r>
                                  <a:rPr lang="en-US" altLang="zh-CN" b="0" i="1" smtClean="0">
                                    <a:latin typeface="Cambria Math"/>
                                  </a:rPr>
                                  <m:t>𝐼</m:t>
                                </m:r>
                              </m:e>
                              <m:sub>
                                <m:r>
                                  <a:rPr lang="en-US" altLang="zh-CN" b="0" i="1" smtClean="0">
                                    <a:latin typeface="Cambria Math"/>
                                  </a:rPr>
                                  <m:t>9</m:t>
                                </m:r>
                              </m:sub>
                            </m:sSub>
                          </m:e>
                        </m:acc>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𝐼</m:t>
                            </m:r>
                          </m:e>
                          <m:sub>
                            <m:r>
                              <a:rPr lang="en-US" altLang="zh-CN" b="0" i="1" smtClean="0">
                                <a:latin typeface="Cambria Math"/>
                              </a:rPr>
                              <m:t>6</m:t>
                            </m:r>
                          </m:sub>
                        </m:sSub>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𝐼</m:t>
                                </m:r>
                              </m:e>
                              <m:sub>
                                <m:r>
                                  <a:rPr lang="en-US" altLang="zh-CN" b="0" i="1" smtClean="0">
                                    <a:latin typeface="Cambria Math"/>
                                  </a:rPr>
                                  <m:t>8</m:t>
                                </m:r>
                              </m:sub>
                            </m:sSub>
                          </m:e>
                        </m:acc>
                        <m:acc>
                          <m:accPr>
                            <m:chr m:val="̅"/>
                            <m:ctrlPr>
                              <a:rPr lang="zh-CN" altLang="en-US" i="1" smtClean="0">
                                <a:latin typeface="Cambria Math"/>
                              </a:rPr>
                            </m:ctrlPr>
                          </m:accPr>
                          <m:e>
                            <m:sSub>
                              <m:sSubPr>
                                <m:ctrlPr>
                                  <a:rPr lang="en-US" altLang="zh-CN" i="1" smtClean="0">
                                    <a:latin typeface="Cambria Math"/>
                                  </a:rPr>
                                </m:ctrlPr>
                              </m:sSubPr>
                              <m:e>
                                <m:r>
                                  <a:rPr lang="en-US" altLang="zh-CN" b="0" i="1" smtClean="0">
                                    <a:latin typeface="Cambria Math"/>
                                  </a:rPr>
                                  <m:t>𝐼</m:t>
                                </m:r>
                              </m:e>
                              <m:sub>
                                <m:r>
                                  <a:rPr lang="en-US" altLang="zh-CN" b="0" i="1" smtClean="0">
                                    <a:latin typeface="Cambria Math"/>
                                  </a:rPr>
                                  <m:t>9</m:t>
                                </m:r>
                              </m:sub>
                            </m:sSub>
                          </m:e>
                        </m:acc>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𝐼</m:t>
                            </m:r>
                          </m:e>
                          <m:sub>
                            <m:r>
                              <a:rPr lang="en-US" altLang="zh-CN" b="0" i="1" smtClean="0">
                                <a:latin typeface="Cambria Math"/>
                              </a:rPr>
                              <m:t>5</m:t>
                            </m:r>
                          </m:sub>
                        </m:sSub>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𝐼</m:t>
                            </m:r>
                          </m:e>
                          <m:sub>
                            <m:r>
                              <a:rPr lang="en-US" altLang="zh-CN" b="0" i="1" smtClean="0">
                                <a:latin typeface="Cambria Math"/>
                              </a:rPr>
                              <m:t>4</m:t>
                            </m:r>
                          </m:sub>
                        </m:sSub>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e>
                    </m:acc>
                  </m:oMath>
                </a14:m>
                <a:endParaRPr lang="en-US" altLang="zh-CN" dirty="0" smtClean="0"/>
              </a:p>
              <a:p>
                <a14:m>
                  <m:oMath xmlns:m="http://schemas.openxmlformats.org/officeDocument/2006/math">
                    <m:acc>
                      <m:accPr>
                        <m:chr m:val="̅"/>
                        <m:ctrlPr>
                          <a:rPr lang="zh-CN" altLang="en-US" i="1" smtClean="0">
                            <a:latin typeface="Cambria Math"/>
                          </a:rPr>
                        </m:ctrlPr>
                      </m:accPr>
                      <m:e>
                        <m:sSub>
                          <m:sSubPr>
                            <m:ctrlPr>
                              <a:rPr lang="en-US" altLang="zh-CN" i="1" smtClean="0">
                                <a:latin typeface="Cambria Math"/>
                              </a:rPr>
                            </m:ctrlPr>
                          </m:sSubPr>
                          <m:e>
                            <m:r>
                              <a:rPr lang="en-US" altLang="zh-CN" b="0" i="1" smtClean="0">
                                <a:latin typeface="Cambria Math"/>
                              </a:rPr>
                              <m:t>𝑌</m:t>
                            </m:r>
                          </m:e>
                          <m:sub>
                            <m:r>
                              <a:rPr lang="en-US" altLang="zh-CN" b="0" i="1" smtClean="0">
                                <a:latin typeface="Cambria Math"/>
                              </a:rPr>
                              <m:t>1</m:t>
                            </m:r>
                          </m:sub>
                        </m:sSub>
                      </m:e>
                    </m:acc>
                    <m:r>
                      <a:rPr lang="en-US" altLang="zh-CN" i="1">
                        <a:latin typeface="Cambria Math"/>
                      </a:rPr>
                      <m:t>=</m:t>
                    </m:r>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7</m:t>
                            </m:r>
                          </m:sub>
                        </m:sSub>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r>
                          <a:rPr lang="en-US" altLang="zh-CN" i="1">
                            <a:latin typeface="Cambria Math"/>
                          </a:rPr>
                          <m:t>+</m:t>
                        </m:r>
                        <m:sSub>
                          <m:sSubPr>
                            <m:ctrlPr>
                              <a:rPr lang="en-US" altLang="zh-CN" i="1">
                                <a:latin typeface="Cambria Math"/>
                              </a:rPr>
                            </m:ctrlPr>
                          </m:sSubPr>
                          <m:e>
                            <m:r>
                              <a:rPr lang="en-US" altLang="zh-CN" i="1">
                                <a:latin typeface="Cambria Math"/>
                              </a:rPr>
                              <m:t>𝐼</m:t>
                            </m:r>
                          </m:e>
                          <m:sub>
                            <m:r>
                              <a:rPr lang="en-US" altLang="zh-CN" i="1">
                                <a:latin typeface="Cambria Math"/>
                              </a:rPr>
                              <m:t>6</m:t>
                            </m:r>
                          </m:sub>
                        </m:sSub>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r>
                          <a:rPr lang="en-US" altLang="zh-CN" i="1">
                            <a:latin typeface="Cambria Math"/>
                          </a:rPr>
                          <m:t>+</m:t>
                        </m:r>
                        <m:sSub>
                          <m:sSubPr>
                            <m:ctrlPr>
                              <a:rPr lang="en-US" altLang="zh-CN" i="1" smtClean="0">
                                <a:latin typeface="Cambria Math"/>
                              </a:rPr>
                            </m:ctrlPr>
                          </m:sSubPr>
                          <m:e>
                            <m:r>
                              <a:rPr lang="en-US" altLang="zh-CN" b="0" i="1" smtClean="0">
                                <a:latin typeface="Cambria Math"/>
                              </a:rPr>
                              <m:t>𝐼</m:t>
                            </m:r>
                          </m:e>
                          <m:sub>
                            <m:r>
                              <a:rPr lang="en-US" altLang="zh-CN" b="0" i="1" smtClean="0">
                                <a:latin typeface="Cambria Math"/>
                              </a:rPr>
                              <m:t>3</m:t>
                            </m:r>
                          </m:sub>
                        </m:sSub>
                        <m:acc>
                          <m:accPr>
                            <m:chr m:val="̅"/>
                            <m:ctrlPr>
                              <a:rPr lang="en-US" altLang="zh-CN" i="1" smtClean="0">
                                <a:latin typeface="Cambria Math"/>
                              </a:rPr>
                            </m:ctrlPr>
                          </m:accPr>
                          <m:e>
                            <m:sSub>
                              <m:sSubPr>
                                <m:ctrlPr>
                                  <a:rPr lang="en-US" altLang="zh-CN" i="1" smtClean="0">
                                    <a:latin typeface="Cambria Math"/>
                                  </a:rPr>
                                </m:ctrlPr>
                              </m:sSubPr>
                              <m:e>
                                <m:r>
                                  <a:rPr lang="en-US" altLang="zh-CN" b="0" i="1" smtClean="0">
                                    <a:latin typeface="Cambria Math"/>
                                  </a:rPr>
                                  <m:t>𝐼</m:t>
                                </m:r>
                              </m:e>
                              <m:sub>
                                <m:r>
                                  <a:rPr lang="en-US" altLang="zh-CN" b="0" i="1" smtClean="0">
                                    <a:latin typeface="Cambria Math"/>
                                  </a:rPr>
                                  <m:t>4</m:t>
                                </m:r>
                              </m:sub>
                            </m:sSub>
                          </m:e>
                        </m:acc>
                        <m:acc>
                          <m:accPr>
                            <m:chr m:val="̅"/>
                            <m:ctrlPr>
                              <a:rPr lang="zh-CN" altLang="en-US" i="1" smtClean="0">
                                <a:latin typeface="Cambria Math"/>
                              </a:rPr>
                            </m:ctrlPr>
                          </m:accPr>
                          <m:e>
                            <m:sSub>
                              <m:sSubPr>
                                <m:ctrlPr>
                                  <a:rPr lang="en-US" altLang="zh-CN" i="1" smtClean="0">
                                    <a:latin typeface="Cambria Math"/>
                                  </a:rPr>
                                </m:ctrlPr>
                              </m:sSubPr>
                              <m:e>
                                <m:r>
                                  <a:rPr lang="en-US" altLang="zh-CN" b="0" i="1" smtClean="0">
                                    <a:latin typeface="Cambria Math"/>
                                  </a:rPr>
                                  <m:t>𝐼</m:t>
                                </m:r>
                              </m:e>
                              <m:sub>
                                <m:r>
                                  <a:rPr lang="en-US" altLang="zh-CN" b="0" i="1" smtClean="0">
                                    <a:latin typeface="Cambria Math"/>
                                  </a:rPr>
                                  <m:t>5</m:t>
                                </m:r>
                              </m:sub>
                            </m:sSub>
                          </m:e>
                        </m:acc>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r>
                          <a:rPr lang="en-US" altLang="zh-CN" i="1">
                            <a:latin typeface="Cambria Math"/>
                          </a:rPr>
                          <m:t>+</m:t>
                        </m:r>
                        <m:sSub>
                          <m:sSubPr>
                            <m:ctrlPr>
                              <a:rPr lang="en-US" altLang="zh-CN" i="1">
                                <a:latin typeface="Cambria Math"/>
                              </a:rPr>
                            </m:ctrlPr>
                          </m:sSubPr>
                          <m:e>
                            <m:r>
                              <a:rPr lang="en-US" altLang="zh-CN" i="1">
                                <a:latin typeface="Cambria Math"/>
                              </a:rPr>
                              <m:t>𝐼</m:t>
                            </m:r>
                          </m:e>
                          <m:sub>
                            <m:r>
                              <a:rPr lang="en-US" altLang="zh-CN" b="0" i="1" smtClean="0">
                                <a:latin typeface="Cambria Math"/>
                              </a:rPr>
                              <m:t>2</m:t>
                            </m:r>
                          </m:sub>
                        </m:sSub>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4</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5</m:t>
                                </m:r>
                              </m:sub>
                            </m:sSub>
                          </m:e>
                        </m:acc>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e>
                    </m:acc>
                  </m:oMath>
                </a14:m>
                <a:endParaRPr lang="en-US" altLang="zh-CN" dirty="0" smtClean="0"/>
              </a:p>
              <a:p>
                <a14:m>
                  <m:oMath xmlns:m="http://schemas.openxmlformats.org/officeDocument/2006/math">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𝑌</m:t>
                            </m:r>
                          </m:e>
                          <m:sub>
                            <m:r>
                              <a:rPr lang="en-US" altLang="zh-CN" b="0" i="1" smtClean="0">
                                <a:latin typeface="Cambria Math"/>
                              </a:rPr>
                              <m:t>0</m:t>
                            </m:r>
                          </m:sub>
                        </m:sSub>
                      </m:e>
                    </m:acc>
                    <m:r>
                      <a:rPr lang="en-US" altLang="zh-CN" i="1">
                        <a:latin typeface="Cambria Math"/>
                      </a:rPr>
                      <m:t>=</m:t>
                    </m:r>
                    <m:acc>
                      <m:accPr>
                        <m:chr m:val="̅"/>
                        <m:ctrlPr>
                          <a:rPr lang="en-US" altLang="zh-CN" i="1">
                            <a:latin typeface="Cambria Math"/>
                          </a:rPr>
                        </m:ctrlPr>
                      </m:accPr>
                      <m:e>
                        <m:sSub>
                          <m:sSubPr>
                            <m:ctrlPr>
                              <a:rPr lang="en-US" altLang="zh-CN" i="1">
                                <a:latin typeface="Cambria Math"/>
                              </a:rPr>
                            </m:ctrlPr>
                          </m:sSubPr>
                          <m:e>
                            <m:sSub>
                              <m:sSubPr>
                                <m:ctrlPr>
                                  <a:rPr lang="en-US" altLang="zh-CN" i="1" smtClean="0">
                                    <a:latin typeface="Cambria Math"/>
                                  </a:rPr>
                                </m:ctrlPr>
                              </m:sSubPr>
                              <m:e>
                                <m:r>
                                  <a:rPr lang="en-US" altLang="zh-CN" b="0" i="1" smtClean="0">
                                    <a:latin typeface="Cambria Math"/>
                                  </a:rPr>
                                  <m:t>𝐼</m:t>
                                </m:r>
                              </m:e>
                              <m:sub>
                                <m:r>
                                  <a:rPr lang="en-US" altLang="zh-CN" b="0" i="1" smtClean="0">
                                    <a:latin typeface="Cambria Math"/>
                                  </a:rPr>
                                  <m:t>9</m:t>
                                </m:r>
                              </m:sub>
                            </m:sSub>
                            <m:r>
                              <a:rPr lang="en-US" altLang="zh-CN" b="0" i="1" smtClean="0">
                                <a:latin typeface="Cambria Math"/>
                              </a:rPr>
                              <m:t>+</m:t>
                            </m:r>
                            <m:r>
                              <a:rPr lang="en-US" altLang="zh-CN" i="1">
                                <a:latin typeface="Cambria Math"/>
                              </a:rPr>
                              <m:t>𝐼</m:t>
                            </m:r>
                          </m:e>
                          <m:sub>
                            <m:r>
                              <a:rPr lang="en-US" altLang="zh-CN" i="1">
                                <a:latin typeface="Cambria Math"/>
                              </a:rPr>
                              <m:t>7</m:t>
                            </m:r>
                          </m:sub>
                        </m:sSub>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r>
                          <a:rPr lang="en-US" altLang="zh-CN" i="1">
                            <a:latin typeface="Cambria Math"/>
                          </a:rPr>
                          <m:t>+</m:t>
                        </m:r>
                        <m:sSub>
                          <m:sSubPr>
                            <m:ctrlPr>
                              <a:rPr lang="en-US" altLang="zh-CN" i="1">
                                <a:latin typeface="Cambria Math"/>
                              </a:rPr>
                            </m:ctrlPr>
                          </m:sSubPr>
                          <m:e>
                            <m:r>
                              <a:rPr lang="en-US" altLang="zh-CN" i="1">
                                <a:latin typeface="Cambria Math"/>
                              </a:rPr>
                              <m:t>𝐼</m:t>
                            </m:r>
                          </m:e>
                          <m:sub>
                            <m:r>
                              <a:rPr lang="en-US" altLang="zh-CN" b="0" i="1" smtClean="0">
                                <a:latin typeface="Cambria Math"/>
                              </a:rPr>
                              <m:t>5</m:t>
                            </m:r>
                          </m:sub>
                        </m:sSub>
                        <m:acc>
                          <m:accPr>
                            <m:chr m:val="̅"/>
                            <m:ctrlPr>
                              <a:rPr lang="en-US" altLang="zh-CN" i="1" smtClean="0">
                                <a:latin typeface="Cambria Math"/>
                              </a:rPr>
                            </m:ctrlPr>
                          </m:accPr>
                          <m:e>
                            <m:sSub>
                              <m:sSubPr>
                                <m:ctrlPr>
                                  <a:rPr lang="en-US" altLang="zh-CN" i="1" smtClean="0">
                                    <a:latin typeface="Cambria Math"/>
                                  </a:rPr>
                                </m:ctrlPr>
                              </m:sSubPr>
                              <m:e>
                                <m:r>
                                  <a:rPr lang="en-US" altLang="zh-CN" b="0" i="1" smtClean="0">
                                    <a:latin typeface="Cambria Math"/>
                                  </a:rPr>
                                  <m:t>𝐼</m:t>
                                </m:r>
                              </m:e>
                              <m:sub>
                                <m:r>
                                  <a:rPr lang="en-US" altLang="zh-CN" b="0" i="1" smtClean="0">
                                    <a:latin typeface="Cambria Math"/>
                                  </a:rPr>
                                  <m:t>6</m:t>
                                </m:r>
                              </m:sub>
                            </m:sSub>
                          </m:e>
                        </m:acc>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r>
                          <a:rPr lang="en-US" altLang="zh-CN" i="1">
                            <a:latin typeface="Cambria Math"/>
                          </a:rPr>
                          <m:t>+</m:t>
                        </m:r>
                        <m:sSub>
                          <m:sSubPr>
                            <m:ctrlPr>
                              <a:rPr lang="en-US" altLang="zh-CN" i="1">
                                <a:latin typeface="Cambria Math"/>
                              </a:rPr>
                            </m:ctrlPr>
                          </m:sSubPr>
                          <m:e>
                            <m:r>
                              <a:rPr lang="en-US" altLang="zh-CN" i="1">
                                <a:latin typeface="Cambria Math"/>
                              </a:rPr>
                              <m:t>𝐼</m:t>
                            </m:r>
                          </m:e>
                          <m:sub>
                            <m:r>
                              <a:rPr lang="en-US" altLang="zh-CN" i="1">
                                <a:latin typeface="Cambria Math"/>
                              </a:rPr>
                              <m:t>3</m:t>
                            </m:r>
                          </m:sub>
                        </m:sSub>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4</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b="0" i="1" smtClean="0">
                                    <a:latin typeface="Cambria Math"/>
                                  </a:rPr>
                                  <m:t>6</m:t>
                                </m:r>
                              </m:sub>
                            </m:sSub>
                          </m:e>
                        </m:acc>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r>
                          <a:rPr lang="en-US" altLang="zh-CN" i="1">
                            <a:latin typeface="Cambria Math"/>
                          </a:rPr>
                          <m:t>+</m:t>
                        </m:r>
                        <m:sSub>
                          <m:sSubPr>
                            <m:ctrlPr>
                              <a:rPr lang="en-US" altLang="zh-CN" i="1">
                                <a:latin typeface="Cambria Math"/>
                              </a:rPr>
                            </m:ctrlPr>
                          </m:sSubPr>
                          <m:e>
                            <m:r>
                              <a:rPr lang="en-US" altLang="zh-CN" i="1">
                                <a:latin typeface="Cambria Math"/>
                              </a:rPr>
                              <m:t>𝐼</m:t>
                            </m:r>
                          </m:e>
                          <m:sub>
                            <m:r>
                              <a:rPr lang="en-US" altLang="zh-CN" b="0" i="1" smtClean="0">
                                <a:latin typeface="Cambria Math"/>
                              </a:rPr>
                              <m:t>1</m:t>
                            </m:r>
                          </m:sub>
                        </m:sSub>
                        <m:acc>
                          <m:accPr>
                            <m:chr m:val="̅"/>
                            <m:ctrlPr>
                              <a:rPr lang="en-US" altLang="zh-CN" i="1" smtClean="0">
                                <a:latin typeface="Cambria Math"/>
                              </a:rPr>
                            </m:ctrlPr>
                          </m:accPr>
                          <m:e>
                            <m:sSub>
                              <m:sSubPr>
                                <m:ctrlPr>
                                  <a:rPr lang="en-US" altLang="zh-CN" i="1" smtClean="0">
                                    <a:latin typeface="Cambria Math"/>
                                  </a:rPr>
                                </m:ctrlPr>
                              </m:sSubPr>
                              <m:e>
                                <m:r>
                                  <a:rPr lang="en-US" altLang="zh-CN" b="0" i="1" smtClean="0">
                                    <a:latin typeface="Cambria Math"/>
                                  </a:rPr>
                                  <m:t>𝐼</m:t>
                                </m:r>
                              </m:e>
                              <m:sub>
                                <m:r>
                                  <a:rPr lang="en-US" altLang="zh-CN" b="0" i="1" smtClean="0">
                                    <a:latin typeface="Cambria Math"/>
                                  </a:rPr>
                                  <m:t>2</m:t>
                                </m:r>
                              </m:sub>
                            </m:sSub>
                          </m:e>
                        </m:acc>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4</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b="0" i="1" smtClean="0">
                                    <a:latin typeface="Cambria Math"/>
                                  </a:rPr>
                                  <m:t>6</m:t>
                                </m:r>
                              </m:sub>
                            </m:sSub>
                          </m:e>
                        </m:acc>
                        <m:acc>
                          <m:accPr>
                            <m:chr m:val="̅"/>
                            <m:ctrlPr>
                              <a:rPr lang="en-US" altLang="zh-CN"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8</m:t>
                                </m:r>
                              </m:sub>
                            </m:sSub>
                          </m:e>
                        </m:acc>
                        <m:acc>
                          <m:accPr>
                            <m:chr m:val="̅"/>
                            <m:ctrlPr>
                              <a:rPr lang="zh-CN" altLang="en-US" i="1">
                                <a:latin typeface="Cambria Math"/>
                              </a:rPr>
                            </m:ctrlPr>
                          </m:accPr>
                          <m:e>
                            <m:sSub>
                              <m:sSubPr>
                                <m:ctrlPr>
                                  <a:rPr lang="en-US" altLang="zh-CN" i="1">
                                    <a:latin typeface="Cambria Math"/>
                                  </a:rPr>
                                </m:ctrlPr>
                              </m:sSubPr>
                              <m:e>
                                <m:r>
                                  <a:rPr lang="en-US" altLang="zh-CN" i="1">
                                    <a:latin typeface="Cambria Math"/>
                                  </a:rPr>
                                  <m:t>𝐼</m:t>
                                </m:r>
                              </m:e>
                              <m:sub>
                                <m:r>
                                  <a:rPr lang="en-US" altLang="zh-CN" i="1">
                                    <a:latin typeface="Cambria Math"/>
                                  </a:rPr>
                                  <m:t>9</m:t>
                                </m:r>
                              </m:sub>
                            </m:sSub>
                          </m:e>
                        </m:acc>
                      </m:e>
                    </m:acc>
                  </m:oMath>
                </a14:m>
                <a:endParaRPr lang="en-US" altLang="zh-CN" dirty="0"/>
              </a:p>
              <a:p>
                <a:endParaRPr lang="zh-CN" altLang="en-US" dirty="0"/>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rotWithShape="1">
                <a:blip r:embed="rId3" cstate="print"/>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逻辑函数式</a:t>
            </a:r>
            <a:endParaRPr lang="zh-CN" altLang="en-US" dirty="0"/>
          </a:p>
        </p:txBody>
      </p:sp>
    </p:spTree>
    <p:extLst>
      <p:ext uri="{BB962C8B-B14F-4D97-AF65-F5344CB8AC3E}">
        <p14:creationId xmlns:p14="http://schemas.microsoft.com/office/powerpoint/2010/main" xmlns="" val="1050398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a:t>
            </a:r>
            <a:r>
              <a:rPr lang="en-US" altLang="zh-CN" dirty="0"/>
              <a:t>-</a:t>
            </a:r>
            <a:r>
              <a:rPr lang="zh-CN" altLang="en-US" dirty="0" smtClean="0"/>
              <a:t>十进制编码器逻辑图</a:t>
            </a:r>
            <a:endParaRPr lang="zh-CN" altLang="en-US" dirty="0"/>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6200000">
            <a:off x="2285912" y="242479"/>
            <a:ext cx="4325165" cy="6521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98872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译码是编码的</a:t>
            </a:r>
            <a:r>
              <a:rPr lang="zh-CN" altLang="zh-CN" dirty="0" smtClean="0"/>
              <a:t>逆运算</a:t>
            </a:r>
            <a:r>
              <a:rPr lang="zh-CN" altLang="en-US" dirty="0" smtClean="0"/>
              <a:t>，译码</a:t>
            </a:r>
            <a:r>
              <a:rPr lang="zh-CN" altLang="zh-CN" dirty="0" smtClean="0"/>
              <a:t>将</a:t>
            </a:r>
            <a:r>
              <a:rPr lang="zh-CN" altLang="zh-CN" dirty="0"/>
              <a:t>代码翻译成具体信号线状态。</a:t>
            </a:r>
          </a:p>
          <a:p>
            <a:r>
              <a:rPr lang="zh-CN" altLang="zh-CN" dirty="0" smtClean="0"/>
              <a:t>二进制</a:t>
            </a:r>
            <a:r>
              <a:rPr lang="zh-CN" altLang="zh-CN" dirty="0"/>
              <a:t>译码器</a:t>
            </a:r>
          </a:p>
          <a:p>
            <a:r>
              <a:rPr lang="zh-CN" altLang="zh-CN" dirty="0"/>
              <a:t>即将</a:t>
            </a:r>
            <a:r>
              <a:rPr lang="en-US" altLang="zh-CN" dirty="0"/>
              <a:t>N</a:t>
            </a:r>
            <a:r>
              <a:rPr lang="zh-CN" altLang="zh-CN" dirty="0"/>
              <a:t>位二进制代码译成</a:t>
            </a:r>
            <a:r>
              <a:rPr lang="en-US" altLang="zh-CN" dirty="0"/>
              <a:t>2</a:t>
            </a:r>
            <a:r>
              <a:rPr lang="en-US" altLang="zh-CN" baseline="30000" dirty="0"/>
              <a:t>N</a:t>
            </a:r>
            <a:r>
              <a:rPr lang="zh-CN" altLang="zh-CN" dirty="0"/>
              <a:t>个高低电平信号，称为</a:t>
            </a:r>
            <a:r>
              <a:rPr lang="en-US" altLang="zh-CN" dirty="0"/>
              <a:t>N</a:t>
            </a:r>
            <a:r>
              <a:rPr lang="zh-CN" altLang="zh-CN" dirty="0"/>
              <a:t>线－</a:t>
            </a:r>
            <a:r>
              <a:rPr lang="en-US" altLang="zh-CN" dirty="0"/>
              <a:t> 2</a:t>
            </a:r>
            <a:r>
              <a:rPr lang="en-US" altLang="zh-CN" baseline="30000" dirty="0"/>
              <a:t>N</a:t>
            </a:r>
            <a:r>
              <a:rPr lang="zh-CN" altLang="zh-CN" dirty="0"/>
              <a:t>线译码器。如</a:t>
            </a:r>
            <a:r>
              <a:rPr lang="en-US" altLang="zh-CN" dirty="0"/>
              <a:t>N</a:t>
            </a:r>
            <a:r>
              <a:rPr lang="zh-CN" altLang="zh-CN" dirty="0"/>
              <a:t>＝</a:t>
            </a:r>
            <a:r>
              <a:rPr lang="en-US" altLang="zh-CN" dirty="0"/>
              <a:t>3,</a:t>
            </a:r>
            <a:r>
              <a:rPr lang="zh-CN" altLang="zh-CN" dirty="0"/>
              <a:t>则可译</a:t>
            </a:r>
            <a:r>
              <a:rPr lang="en-US" altLang="zh-CN" dirty="0"/>
              <a:t>2</a:t>
            </a:r>
            <a:r>
              <a:rPr lang="en-US" altLang="zh-CN" baseline="30000" dirty="0"/>
              <a:t>N</a:t>
            </a:r>
            <a:r>
              <a:rPr lang="zh-CN" altLang="zh-CN" dirty="0"/>
              <a:t>＝</a:t>
            </a:r>
            <a:r>
              <a:rPr lang="en-US" altLang="zh-CN" dirty="0"/>
              <a:t>8</a:t>
            </a:r>
            <a:r>
              <a:rPr lang="zh-CN" altLang="zh-CN" dirty="0"/>
              <a:t>个高低电平信号，称为</a:t>
            </a:r>
            <a:r>
              <a:rPr lang="en-US" altLang="zh-CN" dirty="0"/>
              <a:t>3</a:t>
            </a:r>
            <a:r>
              <a:rPr lang="zh-CN" altLang="zh-CN" dirty="0"/>
              <a:t>线－</a:t>
            </a:r>
            <a:r>
              <a:rPr lang="en-US" altLang="zh-CN" dirty="0"/>
              <a:t>8</a:t>
            </a:r>
            <a:r>
              <a:rPr lang="zh-CN" altLang="zh-CN" dirty="0"/>
              <a:t>线译码器。</a:t>
            </a:r>
          </a:p>
          <a:p>
            <a:r>
              <a:rPr lang="en-US" altLang="zh-CN" dirty="0"/>
              <a:t>3</a:t>
            </a:r>
            <a:r>
              <a:rPr lang="zh-CN" altLang="zh-CN" dirty="0"/>
              <a:t>线</a:t>
            </a:r>
            <a:r>
              <a:rPr lang="en-US" altLang="zh-CN" dirty="0"/>
              <a:t>-8</a:t>
            </a:r>
            <a:r>
              <a:rPr lang="zh-CN" altLang="zh-CN" dirty="0"/>
              <a:t>线译码器真值表。</a:t>
            </a:r>
          </a:p>
          <a:p>
            <a:endParaRPr lang="zh-CN" altLang="en-US" dirty="0"/>
          </a:p>
        </p:txBody>
      </p:sp>
      <p:sp>
        <p:nvSpPr>
          <p:cNvPr id="3" name="标题 2"/>
          <p:cNvSpPr>
            <a:spLocks noGrp="1"/>
          </p:cNvSpPr>
          <p:nvPr>
            <p:ph type="title"/>
          </p:nvPr>
        </p:nvSpPr>
        <p:spPr/>
        <p:txBody>
          <a:bodyPr/>
          <a:lstStyle/>
          <a:p>
            <a:r>
              <a:rPr lang="en-US" altLang="zh-CN" dirty="0"/>
              <a:t>3.4.2 </a:t>
            </a:r>
            <a:r>
              <a:rPr lang="zh-CN" altLang="en-US" dirty="0"/>
              <a:t>译码器</a:t>
            </a:r>
          </a:p>
        </p:txBody>
      </p:sp>
    </p:spTree>
    <p:extLst>
      <p:ext uri="{BB962C8B-B14F-4D97-AF65-F5344CB8AC3E}">
        <p14:creationId xmlns:p14="http://schemas.microsoft.com/office/powerpoint/2010/main" xmlns="" val="3851537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7544" y="4777687"/>
            <a:ext cx="4042792" cy="1224136"/>
          </a:xfrm>
        </p:spPr>
        <p:txBody>
          <a:bodyPr>
            <a:normAutofit/>
          </a:bodyPr>
          <a:lstStyle/>
          <a:p>
            <a:r>
              <a:rPr lang="zh-CN" altLang="en-US" sz="2400" dirty="0"/>
              <a:t>每一项的输出恰好是各最小项，所以也称为“最小项”译码器。</a:t>
            </a:r>
          </a:p>
        </p:txBody>
      </p:sp>
      <p:sp>
        <p:nvSpPr>
          <p:cNvPr id="3" name="标题 2"/>
          <p:cNvSpPr>
            <a:spLocks noGrp="1"/>
          </p:cNvSpPr>
          <p:nvPr>
            <p:ph type="title"/>
          </p:nvPr>
        </p:nvSpPr>
        <p:spPr/>
        <p:txBody>
          <a:bodyPr/>
          <a:lstStyle/>
          <a:p>
            <a:r>
              <a:rPr lang="zh-CN" altLang="en-US" dirty="0" smtClean="0"/>
              <a:t>译码器真值表</a:t>
            </a:r>
            <a:endParaRPr lang="zh-CN" altLang="en-US" dirty="0"/>
          </a:p>
        </p:txBody>
      </p:sp>
      <p:pic>
        <p:nvPicPr>
          <p:cNvPr id="4" name="图片 3"/>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3568" y="1340768"/>
            <a:ext cx="3609975" cy="3272155"/>
          </a:xfrm>
          <a:prstGeom prst="rect">
            <a:avLst/>
          </a:prstGeom>
          <a:noFill/>
        </p:spPr>
      </p:pic>
      <p:graphicFrame>
        <p:nvGraphicFramePr>
          <p:cNvPr id="5" name="对象 4"/>
          <p:cNvGraphicFramePr>
            <a:graphicFrameLocks noChangeAspect="1"/>
          </p:cNvGraphicFramePr>
          <p:nvPr>
            <p:extLst>
              <p:ext uri="{D42A27DB-BD31-4B8C-83A1-F6EECF244321}">
                <p14:modId xmlns:p14="http://schemas.microsoft.com/office/powerpoint/2010/main" xmlns="" val="4180447608"/>
              </p:ext>
            </p:extLst>
          </p:nvPr>
        </p:nvGraphicFramePr>
        <p:xfrm>
          <a:off x="5076056" y="1227609"/>
          <a:ext cx="2405062" cy="514350"/>
        </p:xfrm>
        <a:graphic>
          <a:graphicData uri="http://schemas.openxmlformats.org/presentationml/2006/ole">
            <p:oleObj spid="_x0000_s23827" name="公式" r:id="rId5" imgW="1066800" imgH="228600" progId="Equation.3">
              <p:embed/>
            </p:oleObj>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xmlns="" val="340809686"/>
              </p:ext>
            </p:extLst>
          </p:nvPr>
        </p:nvGraphicFramePr>
        <p:xfrm>
          <a:off x="5090343" y="1948334"/>
          <a:ext cx="2347913" cy="514350"/>
        </p:xfrm>
        <a:graphic>
          <a:graphicData uri="http://schemas.openxmlformats.org/presentationml/2006/ole">
            <p:oleObj spid="_x0000_s23828" name="公式" r:id="rId6" imgW="1040948" imgH="228501" progId="Equation.3">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2650482332"/>
              </p:ext>
            </p:extLst>
          </p:nvPr>
        </p:nvGraphicFramePr>
        <p:xfrm>
          <a:off x="5076056" y="2667471"/>
          <a:ext cx="2405062" cy="514350"/>
        </p:xfrm>
        <a:graphic>
          <a:graphicData uri="http://schemas.openxmlformats.org/presentationml/2006/ole">
            <p:oleObj spid="_x0000_s23829" name="公式" r:id="rId7" imgW="1066800" imgH="228600" progId="Equation.3">
              <p:embed/>
            </p:oleObj>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xmlns="" val="1379402050"/>
              </p:ext>
            </p:extLst>
          </p:nvPr>
        </p:nvGraphicFramePr>
        <p:xfrm>
          <a:off x="5076056" y="3388196"/>
          <a:ext cx="2405062" cy="514350"/>
        </p:xfrm>
        <a:graphic>
          <a:graphicData uri="http://schemas.openxmlformats.org/presentationml/2006/ole">
            <p:oleObj spid="_x0000_s23830" name="公式" r:id="rId8" imgW="1066800" imgH="228600" progId="Equation.3">
              <p:embed/>
            </p:oleObj>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xmlns="" val="3590890883"/>
              </p:ext>
            </p:extLst>
          </p:nvPr>
        </p:nvGraphicFramePr>
        <p:xfrm>
          <a:off x="5076056" y="4107334"/>
          <a:ext cx="2405062" cy="514350"/>
        </p:xfrm>
        <a:graphic>
          <a:graphicData uri="http://schemas.openxmlformats.org/presentationml/2006/ole">
            <p:oleObj spid="_x0000_s23831" name="公式" r:id="rId9" imgW="1066800" imgH="228600" progId="Equation.3">
              <p:embed/>
            </p:oleObj>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xmlns="" val="3600898498"/>
              </p:ext>
            </p:extLst>
          </p:nvPr>
        </p:nvGraphicFramePr>
        <p:xfrm>
          <a:off x="5090343" y="4828059"/>
          <a:ext cx="2405063" cy="514350"/>
        </p:xfrm>
        <a:graphic>
          <a:graphicData uri="http://schemas.openxmlformats.org/presentationml/2006/ole">
            <p:oleObj spid="_x0000_s23832" name="公式" r:id="rId10" imgW="1066800" imgH="228600" progId="Equation.3">
              <p:embed/>
            </p:oleObj>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xmlns="" val="4179927102"/>
              </p:ext>
            </p:extLst>
          </p:nvPr>
        </p:nvGraphicFramePr>
        <p:xfrm>
          <a:off x="5076056" y="5548784"/>
          <a:ext cx="2405062" cy="514350"/>
        </p:xfrm>
        <a:graphic>
          <a:graphicData uri="http://schemas.openxmlformats.org/presentationml/2006/ole">
            <p:oleObj spid="_x0000_s23833" name="公式" r:id="rId11" imgW="1066800" imgH="228600" progId="Equation.3">
              <p:embed/>
            </p:oleObj>
          </a:graphicData>
        </a:graphic>
      </p:graphicFrame>
    </p:spTree>
    <p:extLst>
      <p:ext uri="{BB962C8B-B14F-4D97-AF65-F5344CB8AC3E}">
        <p14:creationId xmlns:p14="http://schemas.microsoft.com/office/powerpoint/2010/main" xmlns="" val="260067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二极管译码矩阵</a:t>
            </a:r>
            <a:endParaRPr lang="zh-CN" altLang="en-US" dirty="0"/>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23928" y="1268760"/>
            <a:ext cx="4896544" cy="518457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11560" y="1772816"/>
            <a:ext cx="2880320" cy="1938992"/>
          </a:xfrm>
          <a:prstGeom prst="rect">
            <a:avLst/>
          </a:prstGeom>
          <a:noFill/>
        </p:spPr>
        <p:txBody>
          <a:bodyPr wrap="square" rtlCol="0">
            <a:spAutoFit/>
          </a:bodyPr>
          <a:lstStyle/>
          <a:p>
            <a:r>
              <a:rPr lang="zh-CN" altLang="zh-CN" sz="2400" dirty="0"/>
              <a:t>在大规模集成电路中，经常采用二极管矩阵实现最小项的与运算进行译码。</a:t>
            </a:r>
          </a:p>
          <a:p>
            <a:endParaRPr lang="zh-CN" altLang="en-US" sz="2400" dirty="0"/>
          </a:p>
        </p:txBody>
      </p:sp>
    </p:spTree>
    <p:extLst>
      <p:ext uri="{BB962C8B-B14F-4D97-AF65-F5344CB8AC3E}">
        <p14:creationId xmlns:p14="http://schemas.microsoft.com/office/powerpoint/2010/main" xmlns="" val="234092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939560"/>
          </a:xfrm>
        </p:spPr>
        <p:txBody>
          <a:bodyPr/>
          <a:lstStyle/>
          <a:p>
            <a:r>
              <a:rPr lang="zh-CN" altLang="en-US" dirty="0"/>
              <a:t>例</a:t>
            </a:r>
            <a:r>
              <a:rPr lang="en-US" altLang="zh-CN" dirty="0"/>
              <a:t>1</a:t>
            </a:r>
            <a:r>
              <a:rPr lang="zh-CN" altLang="en-US" dirty="0"/>
              <a:t>：试分析以下电路的逻辑功能。</a:t>
            </a:r>
          </a:p>
        </p:txBody>
      </p:sp>
      <p:sp>
        <p:nvSpPr>
          <p:cNvPr id="3" name="标题 2"/>
          <p:cNvSpPr>
            <a:spLocks noGrp="1"/>
          </p:cNvSpPr>
          <p:nvPr>
            <p:ph type="title"/>
          </p:nvPr>
        </p:nvSpPr>
        <p:spPr/>
        <p:txBody>
          <a:bodyPr/>
          <a:lstStyle/>
          <a:p>
            <a:r>
              <a:rPr lang="zh-CN" altLang="en-US" dirty="0" smtClean="0"/>
              <a:t>逻辑分析举例</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38142033"/>
              </p:ext>
            </p:extLst>
          </p:nvPr>
        </p:nvGraphicFramePr>
        <p:xfrm>
          <a:off x="1043608" y="2492896"/>
          <a:ext cx="6562515" cy="3024336"/>
        </p:xfrm>
        <a:graphic>
          <a:graphicData uri="http://schemas.openxmlformats.org/presentationml/2006/ole">
            <p:oleObj spid="_x0000_s2129" name="Visio" r:id="rId4" imgW="3073410" imgH="1415810" progId="">
              <p:embed/>
            </p:oleObj>
          </a:graphicData>
        </a:graphic>
      </p:graphicFrame>
    </p:spTree>
    <p:extLst>
      <p:ext uri="{BB962C8B-B14F-4D97-AF65-F5344CB8AC3E}">
        <p14:creationId xmlns:p14="http://schemas.microsoft.com/office/powerpoint/2010/main" xmlns="" val="2116589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内容占位符 1"/>
              <p:cNvSpPr>
                <a:spLocks noGrp="1"/>
              </p:cNvSpPr>
              <p:nvPr>
                <p:ph idx="1"/>
              </p:nvPr>
            </p:nvSpPr>
            <p:spPr>
              <a:xfrm>
                <a:off x="5580112" y="1481328"/>
                <a:ext cx="3106688" cy="4525963"/>
              </a:xfrm>
            </p:spPr>
            <p:txBody>
              <a:bodyPr>
                <a:normAutofit/>
              </a:bodyPr>
              <a:lstStyle/>
              <a:p>
                <a:r>
                  <a:rPr lang="zh-CN" altLang="en-US" sz="2400" dirty="0" smtClean="0"/>
                  <a:t>输出端逻辑表达式：</a:t>
                </a:r>
                <a:endParaRPr lang="en-US" altLang="zh-CN" sz="2400" dirty="0" smtClean="0"/>
              </a:p>
              <a:p>
                <a14:m>
                  <m:oMath xmlns:m="http://schemas.openxmlformats.org/officeDocument/2006/math">
                    <m:acc>
                      <m:accPr>
                        <m:chr m:val="̅"/>
                        <m:ctrlPr>
                          <a:rPr lang="zh-CN" altLang="en-US" sz="2400" i="1" smtClean="0">
                            <a:latin typeface="Cambria Math"/>
                          </a:rPr>
                        </m:ctrlPr>
                      </m:accPr>
                      <m:e>
                        <m:sSub>
                          <m:sSubPr>
                            <m:ctrlPr>
                              <a:rPr lang="en-US" altLang="zh-CN" sz="2400" i="1" smtClean="0">
                                <a:latin typeface="Cambria Math"/>
                              </a:rPr>
                            </m:ctrlPr>
                          </m:sSubPr>
                          <m:e>
                            <m:r>
                              <a:rPr lang="en-US" altLang="zh-CN" sz="2400" b="0" i="1" smtClean="0">
                                <a:latin typeface="Cambria Math"/>
                              </a:rPr>
                              <m:t>𝑌</m:t>
                            </m:r>
                          </m:e>
                          <m:sub>
                            <m:r>
                              <a:rPr lang="en-US" altLang="zh-CN" sz="2400" b="0" i="1" smtClean="0">
                                <a:latin typeface="Cambria Math"/>
                              </a:rPr>
                              <m:t>𝑖</m:t>
                            </m:r>
                          </m:sub>
                        </m:sSub>
                      </m:e>
                    </m:acc>
                    <m:r>
                      <a:rPr lang="en-US" altLang="zh-CN" sz="2400" b="0" i="1" smtClean="0">
                        <a:latin typeface="Cambria Math"/>
                      </a:rPr>
                      <m:t>=</m:t>
                    </m:r>
                    <m:acc>
                      <m:accPr>
                        <m:chr m:val="̅"/>
                        <m:ctrlPr>
                          <a:rPr lang="en-US" altLang="zh-CN" sz="2400" b="0" i="1" smtClean="0">
                            <a:latin typeface="Cambria Math"/>
                          </a:rPr>
                        </m:ctrlPr>
                      </m:accPr>
                      <m:e>
                        <m:r>
                          <a:rPr lang="en-US" altLang="zh-CN" sz="2400" b="0" i="1" smtClean="0">
                            <a:latin typeface="Cambria Math"/>
                          </a:rPr>
                          <m:t>𝑆</m:t>
                        </m:r>
                        <m:sSub>
                          <m:sSubPr>
                            <m:ctrlPr>
                              <a:rPr lang="en-US" altLang="zh-CN" sz="2400" b="0" i="1" smtClean="0">
                                <a:latin typeface="Cambria Math"/>
                              </a:rPr>
                            </m:ctrlPr>
                          </m:sSubPr>
                          <m:e>
                            <m:r>
                              <a:rPr lang="en-US" altLang="zh-CN" sz="2400" b="0" i="1" smtClean="0">
                                <a:latin typeface="Cambria Math"/>
                              </a:rPr>
                              <m:t>𝑚</m:t>
                            </m:r>
                          </m:e>
                          <m:sub>
                            <m:r>
                              <a:rPr lang="en-US" altLang="zh-CN" sz="2400" b="0" i="1" smtClean="0">
                                <a:latin typeface="Cambria Math"/>
                              </a:rPr>
                              <m:t>𝑖</m:t>
                            </m:r>
                          </m:sub>
                        </m:sSub>
                      </m:e>
                    </m:acc>
                  </m:oMath>
                </a14:m>
                <a:endParaRPr lang="en-US" altLang="zh-CN" sz="2400" dirty="0" smtClean="0"/>
              </a:p>
              <a:p>
                <a:r>
                  <a:rPr lang="zh-CN" altLang="zh-CN" sz="2400" dirty="0"/>
                  <a:t>低电平有效。其中：</a:t>
                </a:r>
              </a:p>
              <a:p>
                <a14:m>
                  <m:oMath xmlns:m="http://schemas.openxmlformats.org/officeDocument/2006/math">
                    <m:r>
                      <a:rPr lang="en-US" altLang="zh-CN" sz="2400" b="0" i="1" smtClean="0">
                        <a:latin typeface="Cambria Math"/>
                      </a:rPr>
                      <m:t>𝑆</m:t>
                    </m:r>
                    <m:r>
                      <a:rPr lang="en-US" altLang="zh-CN" sz="2400" b="0" i="1" smtClean="0">
                        <a:latin typeface="Cambria Math"/>
                      </a:rPr>
                      <m:t>=</m:t>
                    </m:r>
                    <m:sSub>
                      <m:sSubPr>
                        <m:ctrlPr>
                          <a:rPr lang="en-US" altLang="zh-CN" sz="2400" b="0" i="1" smtClean="0">
                            <a:latin typeface="Cambria Math"/>
                          </a:rPr>
                        </m:ctrlPr>
                      </m:sSubPr>
                      <m:e>
                        <m:r>
                          <a:rPr lang="en-US" altLang="zh-CN" sz="2400" b="0" i="1" smtClean="0">
                            <a:latin typeface="Cambria Math"/>
                          </a:rPr>
                          <m:t>𝑆</m:t>
                        </m:r>
                      </m:e>
                      <m:sub>
                        <m:r>
                          <a:rPr lang="en-US" altLang="zh-CN" sz="2400" b="0" i="1" smtClean="0">
                            <a:latin typeface="Cambria Math"/>
                          </a:rPr>
                          <m:t>1</m:t>
                        </m:r>
                      </m:sub>
                    </m:sSub>
                    <m:sSub>
                      <m:sSubPr>
                        <m:ctrlPr>
                          <a:rPr lang="en-US" altLang="zh-CN" sz="2400" b="0" i="1" smtClean="0">
                            <a:latin typeface="Cambria Math"/>
                          </a:rPr>
                        </m:ctrlPr>
                      </m:sSubPr>
                      <m:e>
                        <m:r>
                          <a:rPr lang="en-US" altLang="zh-CN" sz="2400" b="0" i="1" smtClean="0">
                            <a:latin typeface="Cambria Math"/>
                          </a:rPr>
                          <m:t>𝑆</m:t>
                        </m:r>
                      </m:e>
                      <m:sub>
                        <m:r>
                          <a:rPr lang="en-US" altLang="zh-CN" sz="2400" b="0" i="1" smtClean="0">
                            <a:latin typeface="Cambria Math"/>
                          </a:rPr>
                          <m:t>2</m:t>
                        </m:r>
                      </m:sub>
                    </m:sSub>
                    <m:sSub>
                      <m:sSubPr>
                        <m:ctrlPr>
                          <a:rPr lang="en-US" altLang="zh-CN" sz="2400" b="0" i="1" smtClean="0">
                            <a:latin typeface="Cambria Math"/>
                          </a:rPr>
                        </m:ctrlPr>
                      </m:sSubPr>
                      <m:e>
                        <m:r>
                          <a:rPr lang="en-US" altLang="zh-CN" sz="2400" b="0" i="1" smtClean="0">
                            <a:latin typeface="Cambria Math"/>
                          </a:rPr>
                          <m:t>𝑆</m:t>
                        </m:r>
                      </m:e>
                      <m:sub>
                        <m:r>
                          <a:rPr lang="en-US" altLang="zh-CN" sz="2400" b="0" i="1" smtClean="0">
                            <a:latin typeface="Cambria Math"/>
                          </a:rPr>
                          <m:t>3</m:t>
                        </m:r>
                      </m:sub>
                    </m:sSub>
                  </m:oMath>
                </a14:m>
                <a:endParaRPr lang="en-US" altLang="zh-CN" sz="2400" dirty="0" smtClean="0"/>
              </a:p>
              <a:p>
                <a:r>
                  <a:rPr lang="zh-CN" altLang="zh-CN" sz="2400" dirty="0" smtClean="0"/>
                  <a:t>称为</a:t>
                </a:r>
                <a:r>
                  <a:rPr lang="zh-CN" altLang="zh-CN" sz="2400" dirty="0"/>
                  <a:t>附加控制端，用于扩展和选通。</a:t>
                </a:r>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5580112" y="1481328"/>
                <a:ext cx="3106688" cy="4525963"/>
              </a:xfrm>
              <a:blipFill rotWithShape="1">
                <a:blip r:embed="rId3" cstate="print"/>
                <a:stretch>
                  <a:fillRect t="-2022" r="-902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中规模集成译码器</a:t>
            </a:r>
            <a:r>
              <a:rPr lang="en-US" altLang="zh-CN" dirty="0"/>
              <a:t>74HC138</a:t>
            </a:r>
            <a:endParaRPr lang="zh-CN" altLang="en-US" dirty="0"/>
          </a:p>
        </p:txBody>
      </p:sp>
      <p:pic>
        <p:nvPicPr>
          <p:cNvPr id="4" name="Picture 7" descr="4-3-8"/>
          <p:cNvPicPr>
            <a:picLocks noChangeAspect="1" noChangeArrowheads="1"/>
          </p:cNvPicPr>
          <p:nvPr/>
        </p:nvPicPr>
        <p:blipFill>
          <a:blip r:embed="rId4" cstate="print">
            <a:extLst>
              <a:ext uri="{28A0092B-C50C-407E-A947-70E740481C1C}">
                <a14:useLocalDpi xmlns:a14="http://schemas.microsoft.com/office/drawing/2010/main" xmlns="" val="0"/>
              </a:ext>
            </a:extLst>
          </a:blip>
          <a:srcRect b="4126"/>
          <a:stretch>
            <a:fillRect/>
          </a:stretch>
        </p:blipFill>
        <p:spPr bwMode="auto">
          <a:xfrm>
            <a:off x="827584" y="1628800"/>
            <a:ext cx="4216400" cy="3960440"/>
          </a:xfrm>
          <a:prstGeom prst="rect">
            <a:avLst/>
          </a:prstGeom>
          <a:noFill/>
          <a:ln w="57150" cmpd="thickThin">
            <a:noFill/>
            <a:miter lim="800000"/>
            <a:headEnd/>
            <a:tailEnd/>
          </a:ln>
          <a:extLst>
            <a:ext uri="{909E8E84-426E-40DD-AFC4-6F175D3DCCD1}">
              <a14:hiddenFill xmlns:a14="http://schemas.microsoft.com/office/drawing/2010/main" xmlns="">
                <a:solidFill>
                  <a:srgbClr val="FFFFFF"/>
                </a:solidFill>
              </a14:hiddenFill>
            </a:ext>
          </a:extLst>
        </p:spPr>
      </p:pic>
      <p:cxnSp>
        <p:nvCxnSpPr>
          <p:cNvPr id="6" name="直接连接符 5"/>
          <p:cNvCxnSpPr/>
          <p:nvPr/>
        </p:nvCxnSpPr>
        <p:spPr>
          <a:xfrm>
            <a:off x="3131840" y="1556792"/>
            <a:ext cx="0" cy="5040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83214" y="1280489"/>
            <a:ext cx="497252" cy="369332"/>
          </a:xfrm>
          <a:prstGeom prst="rect">
            <a:avLst/>
          </a:prstGeom>
          <a:noFill/>
        </p:spPr>
        <p:txBody>
          <a:bodyPr wrap="none" rtlCol="0">
            <a:spAutoFit/>
          </a:bodyPr>
          <a:lstStyle/>
          <a:p>
            <a:r>
              <a:rPr lang="en-US" altLang="zh-CN" dirty="0" smtClean="0"/>
              <a:t>m</a:t>
            </a:r>
            <a:r>
              <a:rPr lang="en-US" altLang="zh-CN" baseline="-25000" dirty="0" smtClean="0"/>
              <a:t>0</a:t>
            </a:r>
            <a:endParaRPr lang="zh-CN" altLang="en-US" dirty="0"/>
          </a:p>
        </p:txBody>
      </p:sp>
      <p:cxnSp>
        <p:nvCxnSpPr>
          <p:cNvPr id="9" name="直接箭头连接符 8"/>
          <p:cNvCxnSpPr/>
          <p:nvPr/>
        </p:nvCxnSpPr>
        <p:spPr>
          <a:xfrm>
            <a:off x="3923928" y="1418925"/>
            <a:ext cx="0" cy="595693"/>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94690" y="1187460"/>
            <a:ext cx="309700" cy="369332"/>
          </a:xfrm>
          <a:prstGeom prst="rect">
            <a:avLst/>
          </a:prstGeom>
          <a:noFill/>
        </p:spPr>
        <p:txBody>
          <a:bodyPr wrap="none" rtlCol="0">
            <a:spAutoFit/>
          </a:bodyPr>
          <a:lstStyle/>
          <a:p>
            <a:r>
              <a:rPr lang="en-US" altLang="zh-CN" dirty="0" smtClean="0"/>
              <a:t>S</a:t>
            </a:r>
            <a:endParaRPr lang="zh-CN" altLang="en-US" dirty="0"/>
          </a:p>
        </p:txBody>
      </p:sp>
    </p:spTree>
    <p:extLst>
      <p:ext uri="{BB962C8B-B14F-4D97-AF65-F5344CB8AC3E}">
        <p14:creationId xmlns:p14="http://schemas.microsoft.com/office/powerpoint/2010/main" xmlns="" val="479623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译码器</a:t>
            </a:r>
            <a:r>
              <a:rPr lang="zh-CN" altLang="zh-CN" dirty="0">
                <a:effectLst/>
              </a:rPr>
              <a:t>国标符号与通用简化</a:t>
            </a:r>
            <a:r>
              <a:rPr lang="zh-CN" altLang="zh-CN" dirty="0" smtClean="0">
                <a:effectLst/>
              </a:rPr>
              <a:t>符号</a:t>
            </a:r>
            <a:endParaRPr lang="zh-CN" altLang="en-US" dirty="0"/>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99592" y="1988840"/>
            <a:ext cx="2944495" cy="3432175"/>
          </a:xfrm>
          <a:prstGeom prst="rect">
            <a:avLst/>
          </a:prstGeom>
          <a:noFill/>
        </p:spPr>
      </p:pic>
      <p:pic>
        <p:nvPicPr>
          <p:cNvPr id="5" name="图片 4"/>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04048" y="1988839"/>
            <a:ext cx="2028825" cy="3314065"/>
          </a:xfrm>
          <a:prstGeom prst="rect">
            <a:avLst/>
          </a:prstGeom>
          <a:noFill/>
        </p:spPr>
      </p:pic>
    </p:spTree>
    <p:extLst>
      <p:ext uri="{BB962C8B-B14F-4D97-AF65-F5344CB8AC3E}">
        <p14:creationId xmlns:p14="http://schemas.microsoft.com/office/powerpoint/2010/main" xmlns="" val="59407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由</a:t>
            </a:r>
            <a:r>
              <a:rPr lang="en-US" altLang="zh-CN" dirty="0"/>
              <a:t>74LS138</a:t>
            </a:r>
            <a:r>
              <a:rPr lang="zh-CN" altLang="en-US" dirty="0"/>
              <a:t>译码器构成的地址译码器</a:t>
            </a:r>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600" y="1700808"/>
            <a:ext cx="6656774" cy="3629372"/>
          </a:xfrm>
          <a:prstGeom prst="rect">
            <a:avLst/>
          </a:prstGeom>
          <a:noFill/>
        </p:spPr>
      </p:pic>
    </p:spTree>
    <p:extLst>
      <p:ext uri="{BB962C8B-B14F-4D97-AF65-F5344CB8AC3E}">
        <p14:creationId xmlns:p14="http://schemas.microsoft.com/office/powerpoint/2010/main" xmlns="" val="2936126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由</a:t>
            </a:r>
            <a:r>
              <a:rPr lang="en-US" altLang="zh-CN" dirty="0"/>
              <a:t>74LS138</a:t>
            </a:r>
            <a:r>
              <a:rPr lang="zh-CN" altLang="en-US" dirty="0"/>
              <a:t>译码器构成的数据分配器</a:t>
            </a:r>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3568" y="2348880"/>
            <a:ext cx="3024336" cy="2448272"/>
          </a:xfrm>
          <a:prstGeom prst="rect">
            <a:avLst/>
          </a:prstGeom>
          <a:noFill/>
        </p:spPr>
      </p:pic>
      <p:pic>
        <p:nvPicPr>
          <p:cNvPr id="5" name="图片 4"/>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55976" y="1700808"/>
            <a:ext cx="3096344" cy="2944024"/>
          </a:xfrm>
          <a:prstGeom prst="rect">
            <a:avLst/>
          </a:prstGeom>
          <a:noFill/>
        </p:spPr>
      </p:pic>
      <mc:AlternateContent xmlns:mc="http://schemas.openxmlformats.org/markup-compatibility/2006">
        <mc:Choice xmlns:a14="http://schemas.microsoft.com/office/drawing/2010/main" xmlns="" Requires="a14">
          <p:sp>
            <p:nvSpPr>
              <p:cNvPr id="6" name="矩形 5"/>
              <p:cNvSpPr/>
              <p:nvPr/>
            </p:nvSpPr>
            <p:spPr>
              <a:xfrm>
                <a:off x="4355976" y="4941168"/>
                <a:ext cx="2520280" cy="524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a:latin typeface="Cambria Math"/>
                            </a:rPr>
                          </m:ctrlPr>
                        </m:accPr>
                        <m:e>
                          <m:sSub>
                            <m:sSubPr>
                              <m:ctrlPr>
                                <a:rPr lang="en-US" altLang="zh-CN" sz="2800" i="1">
                                  <a:latin typeface="Cambria Math"/>
                                </a:rPr>
                              </m:ctrlPr>
                            </m:sSubPr>
                            <m:e>
                              <m:r>
                                <a:rPr lang="en-US" altLang="zh-CN" sz="2800" i="1">
                                  <a:latin typeface="Cambria Math"/>
                                </a:rPr>
                                <m:t>𝑌</m:t>
                              </m:r>
                            </m:e>
                            <m:sub>
                              <m:r>
                                <a:rPr lang="en-US" altLang="zh-CN" sz="2800" i="1">
                                  <a:latin typeface="Cambria Math"/>
                                </a:rPr>
                                <m:t>𝑖</m:t>
                              </m:r>
                            </m:sub>
                          </m:sSub>
                        </m:e>
                      </m:acc>
                      <m:r>
                        <a:rPr lang="en-US" altLang="zh-CN" sz="2800" i="1">
                          <a:latin typeface="Cambria Math"/>
                        </a:rPr>
                        <m:t>=</m:t>
                      </m:r>
                      <m:acc>
                        <m:accPr>
                          <m:chr m:val="̅"/>
                          <m:ctrlPr>
                            <a:rPr lang="en-US" altLang="zh-CN" sz="2800" i="1">
                              <a:latin typeface="Cambria Math"/>
                            </a:rPr>
                          </m:ctrlPr>
                        </m:accPr>
                        <m:e>
                          <m:r>
                            <a:rPr lang="en-US" altLang="zh-CN" sz="2800" i="1">
                              <a:latin typeface="Cambria Math"/>
                            </a:rPr>
                            <m:t>𝑆</m:t>
                          </m:r>
                          <m:sSub>
                            <m:sSubPr>
                              <m:ctrlPr>
                                <a:rPr lang="en-US" altLang="zh-CN" sz="2800" i="1">
                                  <a:latin typeface="Cambria Math"/>
                                </a:rPr>
                              </m:ctrlPr>
                            </m:sSubPr>
                            <m:e>
                              <m:r>
                                <a:rPr lang="en-US" altLang="zh-CN" sz="2800" i="1">
                                  <a:latin typeface="Cambria Math"/>
                                </a:rPr>
                                <m:t>𝑚</m:t>
                              </m:r>
                            </m:e>
                            <m:sub>
                              <m:r>
                                <a:rPr lang="en-US" altLang="zh-CN" sz="2800" i="1">
                                  <a:latin typeface="Cambria Math"/>
                                </a:rPr>
                                <m:t>𝑖</m:t>
                              </m:r>
                            </m:sub>
                          </m:sSub>
                        </m:e>
                      </m:acc>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4355976" y="4941168"/>
                <a:ext cx="2520280" cy="524118"/>
              </a:xfrm>
              <a:prstGeom prst="rect">
                <a:avLst/>
              </a:prstGeom>
              <a:blipFill rotWithShape="1">
                <a:blip r:embed="rId5" cstate="print"/>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xmlns="" Requires="a14">
          <p:sp>
            <p:nvSpPr>
              <p:cNvPr id="7" name="矩形 6"/>
              <p:cNvSpPr/>
              <p:nvPr/>
            </p:nvSpPr>
            <p:spPr>
              <a:xfrm>
                <a:off x="4788024" y="5629890"/>
                <a:ext cx="19816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a:rPr>
                        <m:t>𝑆</m:t>
                      </m:r>
                      <m:r>
                        <a:rPr lang="en-US" altLang="zh-CN" sz="2800" i="1">
                          <a:latin typeface="Cambria Math"/>
                        </a:rPr>
                        <m:t>=</m:t>
                      </m:r>
                      <m:sSub>
                        <m:sSubPr>
                          <m:ctrlPr>
                            <a:rPr lang="en-US" altLang="zh-CN" sz="2800" i="1">
                              <a:latin typeface="Cambria Math"/>
                            </a:rPr>
                          </m:ctrlPr>
                        </m:sSubPr>
                        <m:e>
                          <m:r>
                            <a:rPr lang="en-US" altLang="zh-CN" sz="2800" i="1">
                              <a:latin typeface="Cambria Math"/>
                            </a:rPr>
                            <m:t>𝑆</m:t>
                          </m:r>
                        </m:e>
                        <m:sub>
                          <m:r>
                            <a:rPr lang="en-US" altLang="zh-CN" sz="2800" i="1">
                              <a:latin typeface="Cambria Math"/>
                            </a:rPr>
                            <m:t>1</m:t>
                          </m:r>
                        </m:sub>
                      </m:sSub>
                      <m:sSub>
                        <m:sSubPr>
                          <m:ctrlPr>
                            <a:rPr lang="en-US" altLang="zh-CN" sz="2800" i="1">
                              <a:latin typeface="Cambria Math"/>
                            </a:rPr>
                          </m:ctrlPr>
                        </m:sSubPr>
                        <m:e>
                          <m:r>
                            <a:rPr lang="en-US" altLang="zh-CN" sz="2800" i="1">
                              <a:latin typeface="Cambria Math"/>
                            </a:rPr>
                            <m:t>𝑆</m:t>
                          </m:r>
                        </m:e>
                        <m:sub>
                          <m:r>
                            <a:rPr lang="en-US" altLang="zh-CN" sz="2800" i="1">
                              <a:latin typeface="Cambria Math"/>
                            </a:rPr>
                            <m:t>2</m:t>
                          </m:r>
                        </m:sub>
                      </m:sSub>
                      <m:sSub>
                        <m:sSubPr>
                          <m:ctrlPr>
                            <a:rPr lang="en-US" altLang="zh-CN" sz="2800" i="1">
                              <a:latin typeface="Cambria Math"/>
                            </a:rPr>
                          </m:ctrlPr>
                        </m:sSubPr>
                        <m:e>
                          <m:r>
                            <a:rPr lang="en-US" altLang="zh-CN" sz="2800" i="1">
                              <a:latin typeface="Cambria Math"/>
                            </a:rPr>
                            <m:t>𝑆</m:t>
                          </m:r>
                        </m:e>
                        <m:sub>
                          <m:r>
                            <a:rPr lang="en-US" altLang="zh-CN" sz="2800" i="1">
                              <a:latin typeface="Cambria Math"/>
                            </a:rPr>
                            <m:t>3</m:t>
                          </m:r>
                        </m:sub>
                      </m:sSub>
                    </m:oMath>
                  </m:oMathPara>
                </a14:m>
                <a:endParaRPr lang="en-US" altLang="zh-CN" sz="2800" dirty="0"/>
              </a:p>
            </p:txBody>
          </p:sp>
        </mc:Choice>
        <mc:Fallback>
          <p:sp>
            <p:nvSpPr>
              <p:cNvPr id="7" name="矩形 6"/>
              <p:cNvSpPr>
                <a:spLocks noRot="1" noChangeAspect="1" noMove="1" noResize="1" noEditPoints="1" noAdjustHandles="1" noChangeArrowheads="1" noChangeShapeType="1" noTextEdit="1"/>
              </p:cNvSpPr>
              <p:nvPr/>
            </p:nvSpPr>
            <p:spPr>
              <a:xfrm>
                <a:off x="4788024" y="5629890"/>
                <a:ext cx="1981633" cy="523220"/>
              </a:xfrm>
              <a:prstGeom prst="rect">
                <a:avLst/>
              </a:prstGeom>
              <a:blipFill rotWithShape="1">
                <a:blip r:embed="rId6" cstate="print"/>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1607752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数据分配器仿真电路</a:t>
            </a:r>
            <a:endParaRPr lang="zh-CN" altLang="en-US" dirty="0"/>
          </a:p>
        </p:txBody>
      </p:sp>
      <p:pic>
        <p:nvPicPr>
          <p:cNvPr id="3072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87824" y="1576548"/>
            <a:ext cx="4838328" cy="47579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1580208" y="2426746"/>
            <a:ext cx="1569660" cy="369332"/>
          </a:xfrm>
          <a:prstGeom prst="rect">
            <a:avLst/>
          </a:prstGeom>
          <a:noFill/>
        </p:spPr>
        <p:txBody>
          <a:bodyPr wrap="none" rtlCol="0">
            <a:spAutoFit/>
          </a:bodyPr>
          <a:lstStyle/>
          <a:p>
            <a:r>
              <a:rPr lang="zh-CN" altLang="en-US" dirty="0"/>
              <a:t>输出</a:t>
            </a:r>
            <a:r>
              <a:rPr lang="zh-CN" altLang="en-US" dirty="0" smtClean="0"/>
              <a:t>通道选择</a:t>
            </a:r>
            <a:endParaRPr lang="zh-CN" altLang="en-US" dirty="0"/>
          </a:p>
        </p:txBody>
      </p:sp>
      <p:cxnSp>
        <p:nvCxnSpPr>
          <p:cNvPr id="6" name="直接箭头连接符 5"/>
          <p:cNvCxnSpPr>
            <a:stCxn id="4" idx="3"/>
          </p:cNvCxnSpPr>
          <p:nvPr/>
        </p:nvCxnSpPr>
        <p:spPr>
          <a:xfrm>
            <a:off x="3149868" y="2611412"/>
            <a:ext cx="414020"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7624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例：试用两片</a:t>
            </a:r>
            <a:r>
              <a:rPr lang="en-US" altLang="zh-CN" dirty="0"/>
              <a:t>3</a:t>
            </a:r>
            <a:r>
              <a:rPr lang="zh-CN" altLang="zh-CN" dirty="0"/>
              <a:t>线－</a:t>
            </a:r>
            <a:r>
              <a:rPr lang="en-US" altLang="zh-CN" dirty="0"/>
              <a:t>8</a:t>
            </a:r>
            <a:r>
              <a:rPr lang="zh-CN" altLang="zh-CN" dirty="0"/>
              <a:t>线译码器</a:t>
            </a:r>
            <a:r>
              <a:rPr lang="en-US" altLang="zh-CN" dirty="0"/>
              <a:t>74HC138</a:t>
            </a:r>
            <a:r>
              <a:rPr lang="zh-CN" altLang="zh-CN" dirty="0"/>
              <a:t>组成</a:t>
            </a:r>
            <a:r>
              <a:rPr lang="en-US" altLang="zh-CN" dirty="0"/>
              <a:t>4</a:t>
            </a:r>
            <a:r>
              <a:rPr lang="zh-CN" altLang="zh-CN" dirty="0"/>
              <a:t>线－</a:t>
            </a:r>
            <a:r>
              <a:rPr lang="en-US" altLang="zh-CN" dirty="0"/>
              <a:t>16</a:t>
            </a:r>
            <a:r>
              <a:rPr lang="zh-CN" altLang="zh-CN" dirty="0"/>
              <a:t>线译码器，将</a:t>
            </a:r>
            <a:r>
              <a:rPr lang="zh-CN" altLang="zh-CN" dirty="0" smtClean="0"/>
              <a:t>输</a:t>
            </a:r>
            <a:r>
              <a:rPr lang="zh-CN" altLang="en-US" dirty="0" smtClean="0"/>
              <a:t>入</a:t>
            </a:r>
            <a:r>
              <a:rPr lang="zh-CN" altLang="zh-CN" dirty="0" smtClean="0"/>
              <a:t>的</a:t>
            </a:r>
            <a:r>
              <a:rPr lang="en-US" altLang="zh-CN" dirty="0"/>
              <a:t>4</a:t>
            </a:r>
            <a:r>
              <a:rPr lang="zh-CN" altLang="zh-CN" dirty="0"/>
              <a:t>位二进制代码</a:t>
            </a:r>
            <a:r>
              <a:rPr lang="en-US" altLang="zh-CN" dirty="0"/>
              <a:t>D</a:t>
            </a:r>
            <a:r>
              <a:rPr lang="en-US" altLang="zh-CN" baseline="-25000" dirty="0"/>
              <a:t>3</a:t>
            </a:r>
            <a:r>
              <a:rPr lang="en-US" altLang="zh-CN" dirty="0"/>
              <a:t> D</a:t>
            </a:r>
            <a:r>
              <a:rPr lang="en-US" altLang="zh-CN" baseline="-25000" dirty="0"/>
              <a:t>2</a:t>
            </a:r>
            <a:r>
              <a:rPr lang="en-US" altLang="zh-CN" dirty="0"/>
              <a:t> D</a:t>
            </a:r>
            <a:r>
              <a:rPr lang="en-US" altLang="zh-CN" baseline="-25000" dirty="0"/>
              <a:t>1</a:t>
            </a:r>
            <a:r>
              <a:rPr lang="en-US" altLang="zh-CN" dirty="0"/>
              <a:t> D</a:t>
            </a:r>
            <a:r>
              <a:rPr lang="en-US" altLang="zh-CN" baseline="-25000" dirty="0"/>
              <a:t>0</a:t>
            </a:r>
            <a:r>
              <a:rPr lang="zh-CN" altLang="zh-CN" dirty="0"/>
              <a:t>译成</a:t>
            </a:r>
            <a:r>
              <a:rPr lang="en-US" altLang="zh-CN" dirty="0"/>
              <a:t>16</a:t>
            </a:r>
            <a:r>
              <a:rPr lang="zh-CN" altLang="zh-CN" dirty="0"/>
              <a:t>个独立的低电平信号</a:t>
            </a:r>
            <a:r>
              <a:rPr lang="en-US" altLang="zh-CN" dirty="0"/>
              <a:t>Z</a:t>
            </a:r>
            <a:r>
              <a:rPr lang="en-US" altLang="zh-CN" baseline="-25000" dirty="0"/>
              <a:t>0</a:t>
            </a:r>
            <a:r>
              <a:rPr lang="zh-CN" altLang="zh-CN" dirty="0"/>
              <a:t>～</a:t>
            </a:r>
            <a:r>
              <a:rPr lang="en-US" altLang="zh-CN" dirty="0"/>
              <a:t> Z</a:t>
            </a:r>
            <a:r>
              <a:rPr lang="en-US" altLang="zh-CN" baseline="-25000" dirty="0"/>
              <a:t>15</a:t>
            </a:r>
            <a:r>
              <a:rPr lang="zh-CN" altLang="zh-CN" dirty="0"/>
              <a:t>。</a:t>
            </a:r>
          </a:p>
          <a:p>
            <a:r>
              <a:rPr lang="zh-CN" altLang="en-US" dirty="0" smtClean="0"/>
              <a:t>解：使用</a:t>
            </a:r>
            <a:r>
              <a:rPr lang="en-US" altLang="zh-CN" dirty="0" smtClean="0"/>
              <a:t>D</a:t>
            </a:r>
            <a:r>
              <a:rPr lang="en-US" altLang="zh-CN" baseline="-25000" dirty="0" smtClean="0"/>
              <a:t>3</a:t>
            </a:r>
            <a:r>
              <a:rPr lang="zh-CN" altLang="en-US" dirty="0" smtClean="0"/>
              <a:t>作为片选信号。当</a:t>
            </a:r>
            <a:r>
              <a:rPr lang="en-US" altLang="zh-CN" dirty="0" smtClean="0"/>
              <a:t>D</a:t>
            </a:r>
            <a:r>
              <a:rPr lang="en-US" altLang="zh-CN" baseline="-25000" dirty="0" smtClean="0"/>
              <a:t>3</a:t>
            </a:r>
            <a:r>
              <a:rPr lang="en-US" altLang="zh-CN" dirty="0" smtClean="0"/>
              <a:t>=1</a:t>
            </a:r>
            <a:r>
              <a:rPr lang="zh-CN" altLang="en-US" dirty="0" smtClean="0"/>
              <a:t>时，选通高</a:t>
            </a:r>
            <a:r>
              <a:rPr lang="en-US" altLang="zh-CN" dirty="0" smtClean="0"/>
              <a:t>8</a:t>
            </a:r>
            <a:r>
              <a:rPr lang="zh-CN" altLang="en-US" dirty="0" smtClean="0"/>
              <a:t>线译码器，禁闭低</a:t>
            </a:r>
            <a:r>
              <a:rPr lang="en-US" altLang="zh-CN" dirty="0" smtClean="0"/>
              <a:t>8</a:t>
            </a:r>
            <a:r>
              <a:rPr lang="zh-CN" altLang="en-US" dirty="0" smtClean="0"/>
              <a:t>线译码器。当</a:t>
            </a:r>
            <a:r>
              <a:rPr lang="en-US" altLang="zh-CN" dirty="0" smtClean="0"/>
              <a:t>D</a:t>
            </a:r>
            <a:r>
              <a:rPr lang="en-US" altLang="zh-CN" baseline="-25000" dirty="0" smtClean="0"/>
              <a:t>3</a:t>
            </a:r>
            <a:r>
              <a:rPr lang="en-US" altLang="zh-CN" dirty="0" smtClean="0"/>
              <a:t>=0</a:t>
            </a:r>
            <a:r>
              <a:rPr lang="zh-CN" altLang="en-US" dirty="0" smtClean="0"/>
              <a:t>时，选通低</a:t>
            </a:r>
            <a:r>
              <a:rPr lang="en-US" altLang="zh-CN" dirty="0" smtClean="0"/>
              <a:t>8</a:t>
            </a:r>
            <a:r>
              <a:rPr lang="zh-CN" altLang="en-US" dirty="0" smtClean="0"/>
              <a:t>线译码器，禁闭高</a:t>
            </a:r>
            <a:r>
              <a:rPr lang="en-US" altLang="zh-CN" dirty="0" smtClean="0"/>
              <a:t>8</a:t>
            </a:r>
            <a:r>
              <a:rPr lang="zh-CN" altLang="en-US" dirty="0" smtClean="0"/>
              <a:t>线译码器。</a:t>
            </a:r>
            <a:endParaRPr lang="zh-CN" altLang="en-US" dirty="0"/>
          </a:p>
        </p:txBody>
      </p:sp>
      <p:sp>
        <p:nvSpPr>
          <p:cNvPr id="3" name="标题 2"/>
          <p:cNvSpPr>
            <a:spLocks noGrp="1"/>
          </p:cNvSpPr>
          <p:nvPr>
            <p:ph type="title"/>
          </p:nvPr>
        </p:nvSpPr>
        <p:spPr/>
        <p:txBody>
          <a:bodyPr/>
          <a:lstStyle/>
          <a:p>
            <a:r>
              <a:rPr lang="zh-CN" altLang="en-US" dirty="0"/>
              <a:t>译码器的扩展</a:t>
            </a:r>
          </a:p>
        </p:txBody>
      </p:sp>
    </p:spTree>
    <p:extLst>
      <p:ext uri="{BB962C8B-B14F-4D97-AF65-F5344CB8AC3E}">
        <p14:creationId xmlns:p14="http://schemas.microsoft.com/office/powerpoint/2010/main" xmlns="" val="4239397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译码器扩展连接图</a:t>
            </a:r>
            <a:endParaRPr lang="zh-CN" altLang="en-US" dirty="0"/>
          </a:p>
        </p:txBody>
      </p:sp>
      <p:pic>
        <p:nvPicPr>
          <p:cNvPr id="4" name="Picture 4" descr="4-3-1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560" y="1772816"/>
            <a:ext cx="7345363" cy="3479800"/>
          </a:xfrm>
          <a:prstGeom prst="rect">
            <a:avLst/>
          </a:prstGeom>
          <a:noFill/>
          <a:ln w="57150" cmpd="thickThin">
            <a:noFill/>
            <a:miter lim="800000"/>
            <a:headEnd/>
            <a:tailEnd/>
          </a:ln>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2627784" y="5364574"/>
            <a:ext cx="1484702" cy="369332"/>
          </a:xfrm>
          <a:prstGeom prst="rect">
            <a:avLst/>
          </a:prstGeom>
          <a:noFill/>
        </p:spPr>
        <p:txBody>
          <a:bodyPr wrap="none" rtlCol="0">
            <a:spAutoFit/>
          </a:bodyPr>
          <a:lstStyle/>
          <a:p>
            <a:r>
              <a:rPr lang="zh-CN" altLang="en-US" dirty="0" smtClean="0"/>
              <a:t>低</a:t>
            </a:r>
            <a:r>
              <a:rPr lang="en-US" altLang="zh-CN" dirty="0" smtClean="0"/>
              <a:t>8</a:t>
            </a:r>
            <a:r>
              <a:rPr lang="zh-CN" altLang="en-US" dirty="0" smtClean="0"/>
              <a:t>线译码器</a:t>
            </a:r>
            <a:endParaRPr lang="zh-CN" altLang="en-US" dirty="0"/>
          </a:p>
        </p:txBody>
      </p:sp>
      <p:sp>
        <p:nvSpPr>
          <p:cNvPr id="6" name="TextBox 5"/>
          <p:cNvSpPr txBox="1"/>
          <p:nvPr/>
        </p:nvSpPr>
        <p:spPr>
          <a:xfrm>
            <a:off x="5508104" y="5370970"/>
            <a:ext cx="1484702" cy="369332"/>
          </a:xfrm>
          <a:prstGeom prst="rect">
            <a:avLst/>
          </a:prstGeom>
          <a:noFill/>
        </p:spPr>
        <p:txBody>
          <a:bodyPr wrap="none" rtlCol="0">
            <a:spAutoFit/>
          </a:bodyPr>
          <a:lstStyle/>
          <a:p>
            <a:r>
              <a:rPr lang="zh-CN" altLang="en-US" dirty="0" smtClean="0"/>
              <a:t>高</a:t>
            </a:r>
            <a:r>
              <a:rPr lang="en-US" altLang="zh-CN" dirty="0" smtClean="0"/>
              <a:t>8</a:t>
            </a:r>
            <a:r>
              <a:rPr lang="zh-CN" altLang="en-US" dirty="0" smtClean="0"/>
              <a:t>线译码器</a:t>
            </a:r>
            <a:endParaRPr lang="zh-CN" altLang="en-US" dirty="0"/>
          </a:p>
        </p:txBody>
      </p:sp>
    </p:spTree>
    <p:extLst>
      <p:ext uri="{BB962C8B-B14F-4D97-AF65-F5344CB8AC3E}">
        <p14:creationId xmlns:p14="http://schemas.microsoft.com/office/powerpoint/2010/main" xmlns="" val="3644906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3099800"/>
          </a:xfrm>
        </p:spPr>
        <p:txBody>
          <a:bodyPr/>
          <a:lstStyle/>
          <a:p>
            <a:r>
              <a:rPr lang="zh-CN" altLang="en-US" dirty="0" smtClean="0"/>
              <a:t>译码器的每根输出信号线，恰好是逻辑最小项，可以方便地实现逻辑函数。</a:t>
            </a:r>
            <a:endParaRPr lang="en-US" altLang="zh-CN" dirty="0" smtClean="0"/>
          </a:p>
          <a:p>
            <a:r>
              <a:rPr lang="zh-CN" altLang="zh-CN" dirty="0"/>
              <a:t>例</a:t>
            </a:r>
            <a:r>
              <a:rPr lang="en-US" altLang="zh-CN" dirty="0"/>
              <a:t>3-11</a:t>
            </a:r>
            <a:r>
              <a:rPr lang="zh-CN" altLang="zh-CN" dirty="0"/>
              <a:t>试利用</a:t>
            </a:r>
            <a:r>
              <a:rPr lang="en-US" altLang="zh-CN" dirty="0"/>
              <a:t>3</a:t>
            </a:r>
            <a:r>
              <a:rPr lang="zh-CN" altLang="zh-CN" dirty="0"/>
              <a:t>线－</a:t>
            </a:r>
            <a:r>
              <a:rPr lang="en-US" altLang="zh-CN" dirty="0"/>
              <a:t>8</a:t>
            </a:r>
            <a:r>
              <a:rPr lang="zh-CN" altLang="zh-CN" dirty="0"/>
              <a:t>线译码器</a:t>
            </a:r>
            <a:r>
              <a:rPr lang="en-US" altLang="zh-CN" dirty="0"/>
              <a:t>74HC138</a:t>
            </a:r>
            <a:r>
              <a:rPr lang="zh-CN" altLang="zh-CN" dirty="0"/>
              <a:t>及与非门实现全减器，设</a:t>
            </a:r>
            <a:r>
              <a:rPr lang="en-US" altLang="zh-CN" dirty="0"/>
              <a:t>A</a:t>
            </a:r>
            <a:r>
              <a:rPr lang="zh-CN" altLang="zh-CN" dirty="0"/>
              <a:t>为被减数，</a:t>
            </a:r>
            <a:r>
              <a:rPr lang="en-US" altLang="zh-CN" dirty="0"/>
              <a:t>B</a:t>
            </a:r>
            <a:r>
              <a:rPr lang="zh-CN" altLang="zh-CN" dirty="0"/>
              <a:t>为减数，</a:t>
            </a:r>
            <a:r>
              <a:rPr lang="en-US" altLang="zh-CN" dirty="0"/>
              <a:t>C</a:t>
            </a:r>
            <a:r>
              <a:rPr lang="en-US" altLang="zh-CN" baseline="-25000" dirty="0"/>
              <a:t>I</a:t>
            </a:r>
            <a:r>
              <a:rPr lang="zh-CN" altLang="zh-CN" dirty="0"/>
              <a:t>为低位的借位，</a:t>
            </a:r>
            <a:r>
              <a:rPr lang="en-US" altLang="zh-CN" dirty="0"/>
              <a:t>D</a:t>
            </a:r>
            <a:r>
              <a:rPr lang="zh-CN" altLang="zh-CN" dirty="0"/>
              <a:t>为差，</a:t>
            </a:r>
            <a:r>
              <a:rPr lang="en-US" altLang="zh-CN" dirty="0"/>
              <a:t>C</a:t>
            </a:r>
            <a:r>
              <a:rPr lang="en-US" altLang="zh-CN" baseline="-25000" dirty="0"/>
              <a:t>O</a:t>
            </a:r>
            <a:r>
              <a:rPr lang="zh-CN" altLang="zh-CN" dirty="0"/>
              <a:t>为向高位的借位。</a:t>
            </a:r>
            <a:endParaRPr lang="zh-CN" altLang="en-US" dirty="0"/>
          </a:p>
        </p:txBody>
      </p:sp>
      <p:sp>
        <p:nvSpPr>
          <p:cNvPr id="3" name="标题 2"/>
          <p:cNvSpPr>
            <a:spLocks noGrp="1"/>
          </p:cNvSpPr>
          <p:nvPr>
            <p:ph type="title"/>
          </p:nvPr>
        </p:nvSpPr>
        <p:spPr/>
        <p:txBody>
          <a:bodyPr/>
          <a:lstStyle/>
          <a:p>
            <a:r>
              <a:rPr lang="zh-CN" altLang="en-US" dirty="0" smtClean="0"/>
              <a:t>使用译码器实现逻辑函数</a:t>
            </a:r>
            <a:endParaRPr lang="zh-CN" altLang="en-US" dirty="0"/>
          </a:p>
        </p:txBody>
      </p:sp>
    </p:spTree>
    <p:extLst>
      <p:ext uri="{BB962C8B-B14F-4D97-AF65-F5344CB8AC3E}">
        <p14:creationId xmlns:p14="http://schemas.microsoft.com/office/powerpoint/2010/main" xmlns="" val="1654270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全减器真值表</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xmlns="" val="1984577683"/>
              </p:ext>
            </p:extLst>
          </p:nvPr>
        </p:nvGraphicFramePr>
        <p:xfrm>
          <a:off x="827584" y="1412776"/>
          <a:ext cx="2513013" cy="4392613"/>
        </p:xfrm>
        <a:graphic>
          <a:graphicData uri="http://schemas.openxmlformats.org/presentationml/2006/ole">
            <p:oleObj spid="_x0000_s24614" name="Visio" r:id="rId4" imgW="1201217" imgH="2100377" progId="">
              <p:embed/>
            </p:oleObj>
          </a:graphicData>
        </a:graphic>
      </p:graphicFrame>
      <p:pic>
        <p:nvPicPr>
          <p:cNvPr id="5" name="图片 4"/>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39952" y="1412776"/>
            <a:ext cx="2743200" cy="979170"/>
          </a:xfrm>
          <a:prstGeom prst="rect">
            <a:avLst/>
          </a:prstGeom>
          <a:noFill/>
        </p:spPr>
      </p:pic>
      <p:pic>
        <p:nvPicPr>
          <p:cNvPr id="6" name="图片 5"/>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139952" y="2780928"/>
            <a:ext cx="2790190" cy="951230"/>
          </a:xfrm>
          <a:prstGeom prst="rect">
            <a:avLst/>
          </a:prstGeom>
          <a:noFill/>
        </p:spPr>
      </p:pic>
      <p:sp>
        <p:nvSpPr>
          <p:cNvPr id="7" name="TextBox 6"/>
          <p:cNvSpPr txBox="1"/>
          <p:nvPr/>
        </p:nvSpPr>
        <p:spPr>
          <a:xfrm>
            <a:off x="4139952" y="4149080"/>
            <a:ext cx="3291325" cy="2246769"/>
          </a:xfrm>
          <a:prstGeom prst="rect">
            <a:avLst/>
          </a:prstGeom>
          <a:noFill/>
        </p:spPr>
        <p:txBody>
          <a:bodyPr wrap="square" rtlCol="0">
            <a:spAutoFit/>
          </a:bodyPr>
          <a:lstStyle/>
          <a:p>
            <a:r>
              <a:rPr lang="en-US" altLang="zh-CN" sz="2800" dirty="0"/>
              <a:t>A</a:t>
            </a:r>
            <a:r>
              <a:rPr lang="zh-CN" altLang="zh-CN" sz="2800" dirty="0"/>
              <a:t>为被减数，</a:t>
            </a:r>
            <a:r>
              <a:rPr lang="en-US" altLang="zh-CN" sz="2800" dirty="0"/>
              <a:t>B</a:t>
            </a:r>
            <a:r>
              <a:rPr lang="zh-CN" altLang="zh-CN" sz="2800" dirty="0"/>
              <a:t>为减数，</a:t>
            </a:r>
            <a:r>
              <a:rPr lang="en-US" altLang="zh-CN" sz="2800" dirty="0"/>
              <a:t>C</a:t>
            </a:r>
            <a:r>
              <a:rPr lang="en-US" altLang="zh-CN" sz="2800" baseline="-25000" dirty="0"/>
              <a:t>I</a:t>
            </a:r>
            <a:r>
              <a:rPr lang="zh-CN" altLang="zh-CN" sz="2800" dirty="0"/>
              <a:t>为低位的借位，</a:t>
            </a:r>
            <a:r>
              <a:rPr lang="en-US" altLang="zh-CN" sz="2800" dirty="0"/>
              <a:t>D</a:t>
            </a:r>
            <a:r>
              <a:rPr lang="zh-CN" altLang="zh-CN" sz="2800" dirty="0"/>
              <a:t>为差，</a:t>
            </a:r>
            <a:r>
              <a:rPr lang="en-US" altLang="zh-CN" sz="2800" dirty="0"/>
              <a:t>C</a:t>
            </a:r>
            <a:r>
              <a:rPr lang="en-US" altLang="zh-CN" sz="2800" baseline="-25000" dirty="0"/>
              <a:t>O</a:t>
            </a:r>
            <a:r>
              <a:rPr lang="zh-CN" altLang="zh-CN" sz="2800" dirty="0"/>
              <a:t>为向高位的借位。</a:t>
            </a:r>
            <a:endParaRPr lang="zh-CN" altLang="en-US" sz="2800" dirty="0"/>
          </a:p>
          <a:p>
            <a:endParaRPr lang="zh-CN" altLang="en-US" sz="2800" dirty="0"/>
          </a:p>
        </p:txBody>
      </p:sp>
    </p:spTree>
    <p:extLst>
      <p:ext uri="{BB962C8B-B14F-4D97-AF65-F5344CB8AC3E}">
        <p14:creationId xmlns:p14="http://schemas.microsoft.com/office/powerpoint/2010/main" xmlns="" val="169616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全减器逻辑图</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xmlns="" val="4261761284"/>
              </p:ext>
            </p:extLst>
          </p:nvPr>
        </p:nvGraphicFramePr>
        <p:xfrm>
          <a:off x="4932040" y="1124744"/>
          <a:ext cx="3486150" cy="4840287"/>
        </p:xfrm>
        <a:graphic>
          <a:graphicData uri="http://schemas.openxmlformats.org/presentationml/2006/ole">
            <p:oleObj spid="_x0000_s25637" name="Visio" r:id="rId4" imgW="1677510" imgH="2331558" progId="">
              <p:embed/>
            </p:oleObj>
          </a:graphicData>
        </a:graphic>
      </p:graphicFrame>
      <p:pic>
        <p:nvPicPr>
          <p:cNvPr id="5" name="图片 4"/>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55576" y="1902361"/>
            <a:ext cx="2743200" cy="979170"/>
          </a:xfrm>
          <a:prstGeom prst="rect">
            <a:avLst/>
          </a:prstGeom>
          <a:noFill/>
        </p:spPr>
      </p:pic>
      <p:pic>
        <p:nvPicPr>
          <p:cNvPr id="6" name="图片 5"/>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55576" y="3702153"/>
            <a:ext cx="2790190" cy="951230"/>
          </a:xfrm>
          <a:prstGeom prst="rect">
            <a:avLst/>
          </a:prstGeom>
          <a:noFill/>
        </p:spPr>
      </p:pic>
    </p:spTree>
    <p:extLst>
      <p:ext uri="{BB962C8B-B14F-4D97-AF65-F5344CB8AC3E}">
        <p14:creationId xmlns:p14="http://schemas.microsoft.com/office/powerpoint/2010/main" xmlns="" val="16188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逻辑分析举例</a:t>
            </a:r>
          </a:p>
        </p:txBody>
      </p:sp>
      <mc:AlternateContent xmlns:mc="http://schemas.openxmlformats.org/markup-compatibility/2006">
        <mc:Choice xmlns:a14="http://schemas.microsoft.com/office/drawing/2010/main" xmlns="" Requires="a14">
          <p:sp>
            <p:nvSpPr>
              <p:cNvPr id="4" name="Rectangle 2"/>
              <p:cNvSpPr>
                <a:spLocks noChangeArrowheads="1"/>
              </p:cNvSpPr>
              <p:nvPr/>
            </p:nvSpPr>
            <p:spPr bwMode="auto">
              <a:xfrm>
                <a:off x="539552" y="1223590"/>
                <a:ext cx="7467301" cy="261411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266700" fontAlgn="base">
                  <a:spcBef>
                    <a:spcPct val="0"/>
                  </a:spcBef>
                  <a:spcAft>
                    <a:spcPct val="0"/>
                  </a:spcAft>
                </a:pPr>
                <a:r>
                  <a:rPr kumimoji="0" 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解：</a:t>
                </a:r>
                <a14:m>
                  <m:oMath xmlns:m="http://schemas.openxmlformats.org/officeDocument/2006/math">
                    <m:r>
                      <m:rPr>
                        <m:sty m:val="p"/>
                      </m:rPr>
                      <a:rPr lang="en-US" altLang="zh-CN" sz="2400">
                        <a:latin typeface="Cambria Math"/>
                      </a:rPr>
                      <m:t>Y</m:t>
                    </m:r>
                    <m:r>
                      <a:rPr lang="en-US" altLang="zh-CN" sz="2400">
                        <a:latin typeface="Cambria Math"/>
                      </a:rPr>
                      <m:t>=</m:t>
                    </m:r>
                    <m:acc>
                      <m:accPr>
                        <m:chr m:val="̅"/>
                        <m:ctrlPr>
                          <a:rPr lang="zh-CN" altLang="zh-CN" sz="2400" i="1">
                            <a:latin typeface="Cambria Math"/>
                          </a:rPr>
                        </m:ctrlPr>
                      </m:accPr>
                      <m:e>
                        <m:r>
                          <m:rPr>
                            <m:sty m:val="p"/>
                          </m:rPr>
                          <a:rPr lang="en-US" altLang="zh-CN" sz="2400">
                            <a:latin typeface="Cambria Math"/>
                          </a:rPr>
                          <m:t>abc</m:t>
                        </m:r>
                      </m:e>
                    </m:acc>
                    <m:r>
                      <a:rPr lang="en-US" altLang="zh-CN" sz="2400" i="1">
                        <a:latin typeface="Cambria Math"/>
                      </a:rPr>
                      <m:t>=</m:t>
                    </m:r>
                    <m:acc>
                      <m:accPr>
                        <m:chr m:val="̅"/>
                        <m:ctrlPr>
                          <a:rPr lang="zh-CN" altLang="zh-CN" sz="2400" i="1">
                            <a:latin typeface="Cambria Math"/>
                          </a:rPr>
                        </m:ctrlPr>
                      </m:accPr>
                      <m:e>
                        <m:acc>
                          <m:accPr>
                            <m:chr m:val="̅"/>
                            <m:ctrlPr>
                              <a:rPr lang="zh-CN" altLang="zh-CN" sz="2400" i="1">
                                <a:latin typeface="Cambria Math"/>
                              </a:rPr>
                            </m:ctrlPr>
                          </m:accPr>
                          <m:e>
                            <m:r>
                              <a:rPr lang="en-US" altLang="zh-CN" sz="2400" i="1">
                                <a:latin typeface="Cambria Math"/>
                              </a:rPr>
                              <m:t>𝐴𝑑</m:t>
                            </m:r>
                          </m:e>
                        </m:acc>
                        <m:r>
                          <a:rPr lang="en-US" altLang="zh-CN" sz="2400" b="0" i="1" smtClean="0">
                            <a:latin typeface="Cambria Math"/>
                          </a:rPr>
                          <m:t> </m:t>
                        </m:r>
                        <m:acc>
                          <m:accPr>
                            <m:chr m:val="̅"/>
                            <m:ctrlPr>
                              <a:rPr lang="zh-CN" altLang="zh-CN" sz="2400" i="1">
                                <a:latin typeface="Cambria Math"/>
                              </a:rPr>
                            </m:ctrlPr>
                          </m:accPr>
                          <m:e>
                            <m:r>
                              <a:rPr lang="en-US" altLang="zh-CN" sz="2400" i="1">
                                <a:latin typeface="Cambria Math"/>
                              </a:rPr>
                              <m:t>𝐵𝑑</m:t>
                            </m:r>
                          </m:e>
                        </m:acc>
                        <m:r>
                          <a:rPr lang="en-US" altLang="zh-CN" sz="2400" b="0" i="1" smtClean="0">
                            <a:latin typeface="Cambria Math"/>
                          </a:rPr>
                          <m:t> </m:t>
                        </m:r>
                        <m:acc>
                          <m:accPr>
                            <m:chr m:val="̅"/>
                            <m:ctrlPr>
                              <a:rPr lang="zh-CN" altLang="zh-CN" sz="2400" i="1">
                                <a:latin typeface="Cambria Math"/>
                              </a:rPr>
                            </m:ctrlPr>
                          </m:accPr>
                          <m:e>
                            <m:r>
                              <a:rPr lang="en-US" altLang="zh-CN" sz="2400" i="1">
                                <a:latin typeface="Cambria Math"/>
                              </a:rPr>
                              <m:t>𝐶𝑑</m:t>
                            </m:r>
                          </m:e>
                        </m:acc>
                      </m:e>
                    </m:acc>
                  </m:oMath>
                </a14:m>
                <a:endParaRPr lang="en-US" altLang="zh-CN" sz="2400" i="1" dirty="0" smtClean="0"/>
              </a:p>
              <a:p>
                <a:pPr lvl="0" indent="266700" fontAlgn="base">
                  <a:spcBef>
                    <a:spcPct val="0"/>
                  </a:spcBef>
                  <a:spcAft>
                    <a:spcPct val="0"/>
                  </a:spcAft>
                </a:pPr>
                <a14:m>
                  <m:oMathPara xmlns:m="http://schemas.openxmlformats.org/officeDocument/2006/math">
                    <m:oMathParaPr>
                      <m:jc m:val="left"/>
                    </m:oMathParaPr>
                    <m:oMath xmlns:m="http://schemas.openxmlformats.org/officeDocument/2006/math">
                      <m:r>
                        <a:rPr lang="en-US" altLang="zh-CN" sz="2400">
                          <a:latin typeface="Cambria Math"/>
                        </a:rPr>
                        <m:t>=</m:t>
                      </m:r>
                      <m:r>
                        <m:rPr>
                          <m:sty m:val="p"/>
                        </m:rPr>
                        <a:rPr lang="en-US" altLang="zh-CN" sz="2400">
                          <a:latin typeface="Cambria Math"/>
                        </a:rPr>
                        <m:t>Ad</m:t>
                      </m:r>
                      <m:r>
                        <a:rPr lang="en-US" altLang="zh-CN" sz="2400">
                          <a:latin typeface="Cambria Math"/>
                        </a:rPr>
                        <m:t>+</m:t>
                      </m:r>
                      <m:r>
                        <m:rPr>
                          <m:sty m:val="p"/>
                        </m:rPr>
                        <a:rPr lang="en-US" altLang="zh-CN" sz="2400">
                          <a:latin typeface="Cambria Math"/>
                        </a:rPr>
                        <m:t>Bd</m:t>
                      </m:r>
                      <m:r>
                        <a:rPr lang="en-US" altLang="zh-CN" sz="2400">
                          <a:latin typeface="Cambria Math"/>
                        </a:rPr>
                        <m:t>+</m:t>
                      </m:r>
                      <m:r>
                        <m:rPr>
                          <m:sty m:val="p"/>
                        </m:rPr>
                        <a:rPr lang="en-US" altLang="zh-CN" sz="2400">
                          <a:latin typeface="Cambria Math"/>
                        </a:rPr>
                        <m:t>Cd</m:t>
                      </m:r>
                    </m:oMath>
                  </m:oMathPara>
                </a14:m>
                <a:endParaRPr lang="en-US" altLang="zh-CN" sz="2400" dirty="0" smtClean="0"/>
              </a:p>
              <a:p>
                <a:pPr lvl="0" indent="266700" fontAlgn="base">
                  <a:spcBef>
                    <a:spcPct val="0"/>
                  </a:spcBef>
                  <a:spcAft>
                    <a:spcPct val="0"/>
                  </a:spcAft>
                </a:pPr>
                <a14:m>
                  <m:oMathPara xmlns:m="http://schemas.openxmlformats.org/officeDocument/2006/math">
                    <m:oMathParaPr>
                      <m:jc m:val="left"/>
                    </m:oMathParaPr>
                    <m:oMath xmlns:m="http://schemas.openxmlformats.org/officeDocument/2006/math">
                      <m:r>
                        <a:rPr lang="en-US" altLang="zh-CN" sz="2400">
                          <a:latin typeface="Cambria Math"/>
                        </a:rPr>
                        <m:t>=</m:t>
                      </m:r>
                      <m:r>
                        <m:rPr>
                          <m:sty m:val="p"/>
                        </m:rPr>
                        <a:rPr lang="en-US" altLang="zh-CN" sz="2400">
                          <a:latin typeface="Cambria Math"/>
                        </a:rPr>
                        <m:t>A</m:t>
                      </m:r>
                      <m:d>
                        <m:dPr>
                          <m:ctrlPr>
                            <a:rPr lang="zh-CN" altLang="zh-CN" sz="2400" i="1">
                              <a:latin typeface="Cambria Math"/>
                            </a:rPr>
                          </m:ctrlPr>
                        </m:dPr>
                        <m:e>
                          <m:acc>
                            <m:accPr>
                              <m:chr m:val="̅"/>
                              <m:ctrlPr>
                                <a:rPr lang="zh-CN" altLang="zh-CN" sz="2400" i="1">
                                  <a:latin typeface="Cambria Math"/>
                                </a:rPr>
                              </m:ctrlPr>
                            </m:accPr>
                            <m:e>
                              <m:r>
                                <m:rPr>
                                  <m:sty m:val="p"/>
                                </m:rPr>
                                <a:rPr lang="en-US" altLang="zh-CN" sz="2400">
                                  <a:latin typeface="Cambria Math"/>
                                </a:rPr>
                                <m:t>ABC</m:t>
                              </m:r>
                            </m:e>
                          </m:acc>
                        </m:e>
                      </m:d>
                      <m:r>
                        <a:rPr lang="en-US" altLang="zh-CN" sz="2400">
                          <a:latin typeface="Cambria Math"/>
                        </a:rPr>
                        <m:t>+</m:t>
                      </m:r>
                      <m:r>
                        <m:rPr>
                          <m:sty m:val="p"/>
                        </m:rPr>
                        <a:rPr lang="en-US" altLang="zh-CN" sz="2400">
                          <a:latin typeface="Cambria Math"/>
                        </a:rPr>
                        <m:t>B</m:t>
                      </m:r>
                      <m:d>
                        <m:dPr>
                          <m:ctrlPr>
                            <a:rPr lang="zh-CN" altLang="zh-CN" sz="2400" i="1">
                              <a:latin typeface="Cambria Math"/>
                            </a:rPr>
                          </m:ctrlPr>
                        </m:dPr>
                        <m:e>
                          <m:acc>
                            <m:accPr>
                              <m:chr m:val="̅"/>
                              <m:ctrlPr>
                                <a:rPr lang="zh-CN" altLang="zh-CN" sz="2400" i="1">
                                  <a:latin typeface="Cambria Math"/>
                                </a:rPr>
                              </m:ctrlPr>
                            </m:accPr>
                            <m:e>
                              <m:r>
                                <m:rPr>
                                  <m:sty m:val="p"/>
                                </m:rPr>
                                <a:rPr lang="en-US" altLang="zh-CN" sz="2400">
                                  <a:latin typeface="Cambria Math"/>
                                </a:rPr>
                                <m:t>ABC</m:t>
                              </m:r>
                            </m:e>
                          </m:acc>
                        </m:e>
                      </m:d>
                      <m:r>
                        <a:rPr lang="en-US" altLang="zh-CN" sz="2400">
                          <a:latin typeface="Cambria Math"/>
                        </a:rPr>
                        <m:t>+</m:t>
                      </m:r>
                      <m:r>
                        <m:rPr>
                          <m:sty m:val="p"/>
                        </m:rPr>
                        <a:rPr lang="en-US" altLang="zh-CN" sz="2400">
                          <a:latin typeface="Cambria Math"/>
                        </a:rPr>
                        <m:t>C</m:t>
                      </m:r>
                      <m:d>
                        <m:dPr>
                          <m:ctrlPr>
                            <a:rPr lang="zh-CN" altLang="zh-CN" sz="2400" i="1">
                              <a:latin typeface="Cambria Math"/>
                            </a:rPr>
                          </m:ctrlPr>
                        </m:dPr>
                        <m:e>
                          <m:acc>
                            <m:accPr>
                              <m:chr m:val="̅"/>
                              <m:ctrlPr>
                                <a:rPr lang="zh-CN" altLang="zh-CN" sz="2400" i="1">
                                  <a:latin typeface="Cambria Math"/>
                                </a:rPr>
                              </m:ctrlPr>
                            </m:accPr>
                            <m:e>
                              <m:r>
                                <m:rPr>
                                  <m:sty m:val="p"/>
                                </m:rPr>
                                <a:rPr lang="en-US" altLang="zh-CN" sz="2400">
                                  <a:latin typeface="Cambria Math"/>
                                </a:rPr>
                                <m:t>ABC</m:t>
                              </m:r>
                            </m:e>
                          </m:acc>
                        </m:e>
                      </m:d>
                    </m:oMath>
                  </m:oMathPara>
                </a14:m>
                <a:endParaRPr lang="en-US" altLang="zh-CN" sz="2400" i="1" dirty="0" smtClean="0"/>
              </a:p>
              <a:p>
                <a:pPr lvl="0" indent="266700" fontAlgn="base">
                  <a:spcBef>
                    <a:spcPct val="0"/>
                  </a:spcBef>
                  <a:spcAft>
                    <a:spcPct val="0"/>
                  </a:spcAft>
                </a:pPr>
                <a14:m>
                  <m:oMathPara xmlns:m="http://schemas.openxmlformats.org/officeDocument/2006/math">
                    <m:oMathParaPr>
                      <m:jc m:val="left"/>
                    </m:oMathParaPr>
                    <m:oMath xmlns:m="http://schemas.openxmlformats.org/officeDocument/2006/math">
                      <m:r>
                        <a:rPr lang="en-US" altLang="zh-CN" sz="2400">
                          <a:latin typeface="Cambria Math"/>
                        </a:rPr>
                        <m:t>=</m:t>
                      </m:r>
                      <m:r>
                        <m:rPr>
                          <m:sty m:val="p"/>
                        </m:rPr>
                        <a:rPr lang="en-US" altLang="zh-CN" sz="2400">
                          <a:latin typeface="Cambria Math"/>
                        </a:rPr>
                        <m:t>A</m:t>
                      </m:r>
                      <m:d>
                        <m:dPr>
                          <m:ctrlPr>
                            <a:rPr lang="zh-CN" altLang="zh-CN" sz="2400" i="1">
                              <a:latin typeface="Cambria Math"/>
                            </a:rPr>
                          </m:ctrlPr>
                        </m:dPr>
                        <m:e>
                          <m:acc>
                            <m:accPr>
                              <m:chr m:val="̅"/>
                              <m:ctrlPr>
                                <a:rPr lang="zh-CN" altLang="zh-CN" sz="2400" i="1">
                                  <a:latin typeface="Cambria Math"/>
                                </a:rPr>
                              </m:ctrlPr>
                            </m:accPr>
                            <m:e>
                              <m:r>
                                <m:rPr>
                                  <m:sty m:val="p"/>
                                </m:rPr>
                                <a:rPr lang="en-US" altLang="zh-CN" sz="2400">
                                  <a:latin typeface="Cambria Math"/>
                                </a:rPr>
                                <m:t>A</m:t>
                              </m:r>
                            </m:e>
                          </m:acc>
                          <m:r>
                            <a:rPr lang="en-US" altLang="zh-CN" sz="2400">
                              <a:latin typeface="Cambria Math"/>
                            </a:rPr>
                            <m:t>+</m:t>
                          </m:r>
                          <m:acc>
                            <m:accPr>
                              <m:chr m:val="̅"/>
                              <m:ctrlPr>
                                <a:rPr lang="zh-CN" altLang="zh-CN" sz="2400" i="1">
                                  <a:latin typeface="Cambria Math"/>
                                </a:rPr>
                              </m:ctrlPr>
                            </m:accPr>
                            <m:e>
                              <m:r>
                                <m:rPr>
                                  <m:sty m:val="p"/>
                                </m:rPr>
                                <a:rPr lang="en-US" altLang="zh-CN" sz="2400">
                                  <a:latin typeface="Cambria Math"/>
                                </a:rPr>
                                <m:t>B</m:t>
                              </m:r>
                            </m:e>
                          </m:acc>
                          <m:r>
                            <a:rPr lang="en-US" altLang="zh-CN" sz="2400">
                              <a:latin typeface="Cambria Math"/>
                            </a:rPr>
                            <m:t>+</m:t>
                          </m:r>
                          <m:acc>
                            <m:accPr>
                              <m:chr m:val="̅"/>
                              <m:ctrlPr>
                                <a:rPr lang="zh-CN" altLang="zh-CN" sz="2400" i="1">
                                  <a:latin typeface="Cambria Math"/>
                                </a:rPr>
                              </m:ctrlPr>
                            </m:accPr>
                            <m:e>
                              <m:r>
                                <m:rPr>
                                  <m:sty m:val="p"/>
                                </m:rPr>
                                <a:rPr lang="en-US" altLang="zh-CN" sz="2400">
                                  <a:latin typeface="Cambria Math"/>
                                </a:rPr>
                                <m:t>C</m:t>
                              </m:r>
                            </m:e>
                          </m:acc>
                        </m:e>
                      </m:d>
                      <m:r>
                        <a:rPr lang="en-US" altLang="zh-CN" sz="2400">
                          <a:latin typeface="Cambria Math"/>
                        </a:rPr>
                        <m:t>+</m:t>
                      </m:r>
                      <m:r>
                        <m:rPr>
                          <m:sty m:val="p"/>
                        </m:rPr>
                        <a:rPr lang="en-US" altLang="zh-CN" sz="2400">
                          <a:latin typeface="Cambria Math"/>
                        </a:rPr>
                        <m:t>B</m:t>
                      </m:r>
                      <m:d>
                        <m:dPr>
                          <m:ctrlPr>
                            <a:rPr lang="zh-CN" altLang="zh-CN" sz="2400" i="1">
                              <a:latin typeface="Cambria Math"/>
                            </a:rPr>
                          </m:ctrlPr>
                        </m:dPr>
                        <m:e>
                          <m:acc>
                            <m:accPr>
                              <m:chr m:val="̅"/>
                              <m:ctrlPr>
                                <a:rPr lang="zh-CN" altLang="zh-CN" sz="2400" i="1">
                                  <a:latin typeface="Cambria Math"/>
                                </a:rPr>
                              </m:ctrlPr>
                            </m:accPr>
                            <m:e>
                              <m:r>
                                <m:rPr>
                                  <m:sty m:val="p"/>
                                </m:rPr>
                                <a:rPr lang="en-US" altLang="zh-CN" sz="2400">
                                  <a:latin typeface="Cambria Math"/>
                                </a:rPr>
                                <m:t>A</m:t>
                              </m:r>
                            </m:e>
                          </m:acc>
                          <m:r>
                            <a:rPr lang="en-US" altLang="zh-CN" sz="2400">
                              <a:latin typeface="Cambria Math"/>
                            </a:rPr>
                            <m:t>+</m:t>
                          </m:r>
                          <m:acc>
                            <m:accPr>
                              <m:chr m:val="̅"/>
                              <m:ctrlPr>
                                <a:rPr lang="zh-CN" altLang="zh-CN" sz="2400" i="1">
                                  <a:latin typeface="Cambria Math"/>
                                </a:rPr>
                              </m:ctrlPr>
                            </m:accPr>
                            <m:e>
                              <m:r>
                                <m:rPr>
                                  <m:sty m:val="p"/>
                                </m:rPr>
                                <a:rPr lang="en-US" altLang="zh-CN" sz="2400">
                                  <a:latin typeface="Cambria Math"/>
                                </a:rPr>
                                <m:t>B</m:t>
                              </m:r>
                            </m:e>
                          </m:acc>
                          <m:r>
                            <a:rPr lang="en-US" altLang="zh-CN" sz="2400">
                              <a:latin typeface="Cambria Math"/>
                            </a:rPr>
                            <m:t>+</m:t>
                          </m:r>
                          <m:acc>
                            <m:accPr>
                              <m:chr m:val="̅"/>
                              <m:ctrlPr>
                                <a:rPr lang="zh-CN" altLang="zh-CN" sz="2400" i="1">
                                  <a:latin typeface="Cambria Math"/>
                                </a:rPr>
                              </m:ctrlPr>
                            </m:accPr>
                            <m:e>
                              <m:r>
                                <m:rPr>
                                  <m:sty m:val="p"/>
                                </m:rPr>
                                <a:rPr lang="en-US" altLang="zh-CN" sz="2400">
                                  <a:latin typeface="Cambria Math"/>
                                </a:rPr>
                                <m:t>C</m:t>
                              </m:r>
                            </m:e>
                          </m:acc>
                        </m:e>
                      </m:d>
                      <m:r>
                        <a:rPr lang="en-US" altLang="zh-CN" sz="2400">
                          <a:latin typeface="Cambria Math"/>
                        </a:rPr>
                        <m:t>+</m:t>
                      </m:r>
                      <m:r>
                        <m:rPr>
                          <m:sty m:val="p"/>
                        </m:rPr>
                        <a:rPr lang="en-US" altLang="zh-CN" sz="2400">
                          <a:latin typeface="Cambria Math"/>
                        </a:rPr>
                        <m:t>C</m:t>
                      </m:r>
                      <m:d>
                        <m:dPr>
                          <m:ctrlPr>
                            <a:rPr lang="zh-CN" altLang="zh-CN" sz="2400" i="1">
                              <a:latin typeface="Cambria Math"/>
                            </a:rPr>
                          </m:ctrlPr>
                        </m:dPr>
                        <m:e>
                          <m:acc>
                            <m:accPr>
                              <m:chr m:val="̅"/>
                              <m:ctrlPr>
                                <a:rPr lang="zh-CN" altLang="zh-CN" sz="2400" i="1">
                                  <a:latin typeface="Cambria Math"/>
                                </a:rPr>
                              </m:ctrlPr>
                            </m:accPr>
                            <m:e>
                              <m:r>
                                <m:rPr>
                                  <m:sty m:val="p"/>
                                </m:rPr>
                                <a:rPr lang="en-US" altLang="zh-CN" sz="2400">
                                  <a:latin typeface="Cambria Math"/>
                                </a:rPr>
                                <m:t>A</m:t>
                              </m:r>
                            </m:e>
                          </m:acc>
                          <m:r>
                            <a:rPr lang="en-US" altLang="zh-CN" sz="2400">
                              <a:latin typeface="Cambria Math"/>
                            </a:rPr>
                            <m:t>+</m:t>
                          </m:r>
                          <m:acc>
                            <m:accPr>
                              <m:chr m:val="̅"/>
                              <m:ctrlPr>
                                <a:rPr lang="zh-CN" altLang="zh-CN" sz="2400" i="1">
                                  <a:latin typeface="Cambria Math"/>
                                </a:rPr>
                              </m:ctrlPr>
                            </m:accPr>
                            <m:e>
                              <m:r>
                                <m:rPr>
                                  <m:sty m:val="p"/>
                                </m:rPr>
                                <a:rPr lang="en-US" altLang="zh-CN" sz="2400">
                                  <a:latin typeface="Cambria Math"/>
                                </a:rPr>
                                <m:t>B</m:t>
                              </m:r>
                            </m:e>
                          </m:acc>
                          <m:r>
                            <a:rPr lang="en-US" altLang="zh-CN" sz="2400">
                              <a:latin typeface="Cambria Math"/>
                            </a:rPr>
                            <m:t>+</m:t>
                          </m:r>
                          <m:acc>
                            <m:accPr>
                              <m:chr m:val="̅"/>
                              <m:ctrlPr>
                                <a:rPr lang="zh-CN" altLang="zh-CN" sz="2400" i="1">
                                  <a:latin typeface="Cambria Math"/>
                                </a:rPr>
                              </m:ctrlPr>
                            </m:accPr>
                            <m:e>
                              <m:r>
                                <m:rPr>
                                  <m:sty m:val="p"/>
                                </m:rPr>
                                <a:rPr lang="en-US" altLang="zh-CN" sz="2400">
                                  <a:latin typeface="Cambria Math"/>
                                </a:rPr>
                                <m:t>C</m:t>
                              </m:r>
                            </m:e>
                          </m:acc>
                        </m:e>
                      </m:d>
                    </m:oMath>
                  </m:oMathPara>
                </a14:m>
                <a:endParaRPr lang="en-US" altLang="zh-CN" sz="2400" i="1" dirty="0" smtClean="0"/>
              </a:p>
              <a:p>
                <a:pPr indent="266700" fontAlgn="base">
                  <a:spcBef>
                    <a:spcPct val="0"/>
                  </a:spcBef>
                  <a:spcAft>
                    <a:spcPct val="0"/>
                  </a:spcAft>
                </a:pPr>
                <a14:m>
                  <m:oMathPara xmlns:m="http://schemas.openxmlformats.org/officeDocument/2006/math">
                    <m:oMathParaPr>
                      <m:jc m:val="left"/>
                    </m:oMathParaPr>
                    <m:oMath xmlns:m="http://schemas.openxmlformats.org/officeDocument/2006/math">
                      <m:r>
                        <a:rPr lang="en-US" altLang="zh-CN" sz="2400">
                          <a:latin typeface="Cambria Math"/>
                        </a:rPr>
                        <m:t>=</m:t>
                      </m:r>
                      <m:r>
                        <m:rPr>
                          <m:sty m:val="p"/>
                        </m:rPr>
                        <a:rPr lang="en-US" altLang="zh-CN" sz="2400">
                          <a:latin typeface="Cambria Math"/>
                        </a:rPr>
                        <m:t>A</m:t>
                      </m:r>
                      <m:acc>
                        <m:accPr>
                          <m:chr m:val="̅"/>
                          <m:ctrlPr>
                            <a:rPr lang="zh-CN" altLang="zh-CN" sz="2400" i="1">
                              <a:latin typeface="Cambria Math"/>
                            </a:rPr>
                          </m:ctrlPr>
                        </m:accPr>
                        <m:e>
                          <m:r>
                            <m:rPr>
                              <m:sty m:val="p"/>
                            </m:rPr>
                            <a:rPr lang="en-US" altLang="zh-CN" sz="2400">
                              <a:latin typeface="Cambria Math"/>
                            </a:rPr>
                            <m:t>B</m:t>
                          </m:r>
                        </m:e>
                      </m:acc>
                      <m:r>
                        <a:rPr lang="en-US" altLang="zh-CN" sz="2400">
                          <a:latin typeface="Cambria Math"/>
                        </a:rPr>
                        <m:t>+</m:t>
                      </m:r>
                      <m:r>
                        <a:rPr lang="en-US" altLang="zh-CN" sz="2400">
                          <a:latin typeface="Cambria Math"/>
                        </a:rPr>
                        <m:t>𝐴</m:t>
                      </m:r>
                      <m:acc>
                        <m:accPr>
                          <m:chr m:val="̅"/>
                          <m:ctrlPr>
                            <a:rPr lang="zh-CN" altLang="zh-CN" sz="2400" i="1">
                              <a:latin typeface="Cambria Math"/>
                            </a:rPr>
                          </m:ctrlPr>
                        </m:accPr>
                        <m:e>
                          <m:r>
                            <a:rPr lang="en-US" altLang="zh-CN" sz="2400">
                              <a:latin typeface="Cambria Math"/>
                            </a:rPr>
                            <m:t>𝐶</m:t>
                          </m:r>
                        </m:e>
                      </m:acc>
                      <m:r>
                        <a:rPr lang="en-US" altLang="zh-CN" sz="2400">
                          <a:latin typeface="Cambria Math"/>
                        </a:rPr>
                        <m:t>+</m:t>
                      </m:r>
                      <m:r>
                        <a:rPr lang="en-US" altLang="zh-CN" sz="2400">
                          <a:latin typeface="Cambria Math"/>
                        </a:rPr>
                        <m:t>𝐵</m:t>
                      </m:r>
                      <m:acc>
                        <m:accPr>
                          <m:chr m:val="̅"/>
                          <m:ctrlPr>
                            <a:rPr lang="zh-CN" altLang="zh-CN" sz="2400" i="1">
                              <a:latin typeface="Cambria Math"/>
                            </a:rPr>
                          </m:ctrlPr>
                        </m:accPr>
                        <m:e>
                          <m:r>
                            <a:rPr lang="en-US" altLang="zh-CN" sz="2400">
                              <a:latin typeface="Cambria Math"/>
                            </a:rPr>
                            <m:t>𝐴</m:t>
                          </m:r>
                        </m:e>
                      </m:acc>
                      <m:r>
                        <a:rPr lang="en-US" altLang="zh-CN" sz="2400">
                          <a:latin typeface="Cambria Math"/>
                        </a:rPr>
                        <m:t>+</m:t>
                      </m:r>
                      <m:r>
                        <a:rPr lang="en-US" altLang="zh-CN" sz="2400">
                          <a:latin typeface="Cambria Math"/>
                        </a:rPr>
                        <m:t>𝐵</m:t>
                      </m:r>
                      <m:acc>
                        <m:accPr>
                          <m:chr m:val="̅"/>
                          <m:ctrlPr>
                            <a:rPr lang="zh-CN" altLang="zh-CN" sz="2400" i="1">
                              <a:latin typeface="Cambria Math"/>
                            </a:rPr>
                          </m:ctrlPr>
                        </m:accPr>
                        <m:e>
                          <m:r>
                            <a:rPr lang="en-US" altLang="zh-CN" sz="2400">
                              <a:latin typeface="Cambria Math"/>
                            </a:rPr>
                            <m:t>𝐶</m:t>
                          </m:r>
                        </m:e>
                      </m:acc>
                      <m:r>
                        <a:rPr lang="en-US" altLang="zh-CN" sz="2400">
                          <a:latin typeface="Cambria Math"/>
                        </a:rPr>
                        <m:t>+</m:t>
                      </m:r>
                      <m:r>
                        <a:rPr lang="en-US" altLang="zh-CN" sz="2400">
                          <a:latin typeface="Cambria Math"/>
                        </a:rPr>
                        <m:t>𝐶</m:t>
                      </m:r>
                      <m:acc>
                        <m:accPr>
                          <m:chr m:val="̅"/>
                          <m:ctrlPr>
                            <a:rPr lang="zh-CN" altLang="zh-CN" sz="2400" i="1">
                              <a:latin typeface="Cambria Math"/>
                            </a:rPr>
                          </m:ctrlPr>
                        </m:accPr>
                        <m:e>
                          <m:r>
                            <a:rPr lang="en-US" altLang="zh-CN" sz="2400">
                              <a:latin typeface="Cambria Math"/>
                            </a:rPr>
                            <m:t>𝐴</m:t>
                          </m:r>
                        </m:e>
                      </m:acc>
                      <m:r>
                        <a:rPr lang="en-US" altLang="zh-CN" sz="2400">
                          <a:latin typeface="Cambria Math"/>
                        </a:rPr>
                        <m:t>+</m:t>
                      </m:r>
                      <m:r>
                        <a:rPr lang="en-US" altLang="zh-CN" sz="2400">
                          <a:latin typeface="Cambria Math"/>
                        </a:rPr>
                        <m:t>𝐶</m:t>
                      </m:r>
                      <m:acc>
                        <m:accPr>
                          <m:chr m:val="̅"/>
                          <m:ctrlPr>
                            <a:rPr lang="zh-CN" altLang="zh-CN" sz="2400" i="1">
                              <a:latin typeface="Cambria Math"/>
                            </a:rPr>
                          </m:ctrlPr>
                        </m:accPr>
                        <m:e>
                          <m:r>
                            <a:rPr lang="en-US" altLang="zh-CN" sz="2400">
                              <a:latin typeface="Cambria Math"/>
                            </a:rPr>
                            <m:t>𝐵</m:t>
                          </m:r>
                        </m:e>
                      </m:acc>
                      <m:r>
                        <m:rPr>
                          <m:nor/>
                        </m:rPr>
                        <a:rPr lang="en-US" altLang="zh-CN" sz="2400" dirty="0"/>
                        <m:t>=</m:t>
                      </m:r>
                      <m:r>
                        <m:rPr>
                          <m:nor/>
                        </m:rPr>
                        <a:rPr lang="en-US" altLang="zh-CN" sz="2400" dirty="0">
                          <a:latin typeface="Lucida Bright" pitchFamily="18" charset="0"/>
                          <a:cs typeface="Lucida Bright" pitchFamily="18" charset="0"/>
                        </a:rPr>
                        <m:t>A</m:t>
                      </m:r>
                      <m:r>
                        <m:rPr>
                          <m:nor/>
                        </m:rPr>
                        <a:rPr lang="zh-CN" altLang="zh-CN" sz="2400" dirty="0">
                          <a:latin typeface="Lucida Bright" pitchFamily="18" charset="0"/>
                          <a:cs typeface="Lucida Bright" pitchFamily="18" charset="0"/>
                        </a:rPr>
                        <m:t>⊕</m:t>
                      </m:r>
                      <m:r>
                        <m:rPr>
                          <m:nor/>
                        </m:rPr>
                        <a:rPr lang="en-US" altLang="zh-CN" sz="2400" dirty="0">
                          <a:latin typeface="Lucida Bright" pitchFamily="18" charset="0"/>
                          <a:cs typeface="Lucida Bright" pitchFamily="18" charset="0"/>
                        </a:rPr>
                        <m:t>B</m:t>
                      </m:r>
                      <m:r>
                        <m:rPr>
                          <m:nor/>
                        </m:rPr>
                        <a:rPr lang="en-US" altLang="zh-CN" sz="2400" dirty="0">
                          <a:latin typeface="Lucida Bright" pitchFamily="18" charset="0"/>
                          <a:cs typeface="Lucida Bright" pitchFamily="18" charset="0"/>
                        </a:rPr>
                        <m:t>+</m:t>
                      </m:r>
                      <m:r>
                        <m:rPr>
                          <m:nor/>
                        </m:rPr>
                        <a:rPr lang="en-US" altLang="zh-CN" sz="2400" dirty="0">
                          <a:latin typeface="Lucida Bright" pitchFamily="18" charset="0"/>
                          <a:cs typeface="Lucida Bright" pitchFamily="18" charset="0"/>
                        </a:rPr>
                        <m:t>B</m:t>
                      </m:r>
                      <m:r>
                        <m:rPr>
                          <m:nor/>
                        </m:rPr>
                        <a:rPr lang="zh-CN" altLang="zh-CN" sz="2400" dirty="0">
                          <a:latin typeface="Lucida Bright" pitchFamily="18" charset="0"/>
                          <a:cs typeface="Lucida Bright" pitchFamily="18" charset="0"/>
                        </a:rPr>
                        <m:t>⊕</m:t>
                      </m:r>
                      <m:r>
                        <m:rPr>
                          <m:nor/>
                        </m:rPr>
                        <a:rPr lang="en-US" altLang="zh-CN" sz="2400" dirty="0">
                          <a:latin typeface="Lucida Bright" pitchFamily="18" charset="0"/>
                          <a:cs typeface="Lucida Bright" pitchFamily="18" charset="0"/>
                        </a:rPr>
                        <m:t>C</m:t>
                      </m:r>
                      <m:r>
                        <m:rPr>
                          <m:nor/>
                        </m:rPr>
                        <a:rPr lang="en-US" altLang="zh-CN" sz="2400" dirty="0">
                          <a:latin typeface="Lucida Bright" pitchFamily="18" charset="0"/>
                          <a:cs typeface="Lucida Bright" pitchFamily="18" charset="0"/>
                        </a:rPr>
                        <m:t>+</m:t>
                      </m:r>
                      <m:r>
                        <m:rPr>
                          <m:nor/>
                        </m:rPr>
                        <a:rPr lang="en-US" altLang="zh-CN" sz="2400" dirty="0">
                          <a:latin typeface="Lucida Bright" pitchFamily="18" charset="0"/>
                          <a:cs typeface="Lucida Bright" pitchFamily="18" charset="0"/>
                        </a:rPr>
                        <m:t>C</m:t>
                      </m:r>
                      <m:r>
                        <m:rPr>
                          <m:nor/>
                        </m:rPr>
                        <a:rPr lang="zh-CN" altLang="zh-CN" sz="2400" dirty="0">
                          <a:latin typeface="Lucida Bright" pitchFamily="18" charset="0"/>
                          <a:cs typeface="Lucida Bright" pitchFamily="18" charset="0"/>
                        </a:rPr>
                        <m:t>⊕</m:t>
                      </m:r>
                      <m:r>
                        <m:rPr>
                          <m:nor/>
                        </m:rPr>
                        <a:rPr lang="en-US" altLang="zh-CN" sz="2400" dirty="0">
                          <a:latin typeface="Lucida Bright" pitchFamily="18" charset="0"/>
                          <a:cs typeface="Lucida Bright" pitchFamily="18" charset="0"/>
                        </a:rPr>
                        <m:t>A</m:t>
                      </m:r>
                    </m:oMath>
                  </m:oMathPara>
                </a14:m>
                <a:endParaRPr lang="en-US" altLang="zh-CN" sz="2400" dirty="0">
                  <a:latin typeface="Lucida Bright" pitchFamily="18" charset="0"/>
                  <a:cs typeface="Lucida Bright" pitchFamily="18" charset="0"/>
                </a:endParaRPr>
              </a:p>
              <a:p>
                <a:pPr lvl="0" indent="266700" fontAlgn="base">
                  <a:spcBef>
                    <a:spcPct val="0"/>
                  </a:spcBef>
                  <a:spcAft>
                    <a:spcPct val="0"/>
                  </a:spcAft>
                </a:pP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画出卡诺图：</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mc:Choice>
        <mc:Fallback>
          <p:sp>
            <p:nvSpPr>
              <p:cNvPr id="4" name="Rectangle 2"/>
              <p:cNvSpPr>
                <a:spLocks noRot="1" noChangeAspect="1" noMove="1" noResize="1" noEditPoints="1" noAdjustHandles="1" noChangeArrowheads="1" noChangeShapeType="1" noTextEdit="1"/>
              </p:cNvSpPr>
              <p:nvPr/>
            </p:nvSpPr>
            <p:spPr bwMode="auto">
              <a:xfrm>
                <a:off x="539552" y="1223590"/>
                <a:ext cx="7467301" cy="2614114"/>
              </a:xfrm>
              <a:prstGeom prst="rect">
                <a:avLst/>
              </a:prstGeom>
              <a:blipFill rotWithShape="1">
                <a:blip r:embed="rId4" cstate="print"/>
                <a:stretch>
                  <a:fillRect t="-932"/>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xmlns="" val="711800395"/>
              </p:ext>
            </p:extLst>
          </p:nvPr>
        </p:nvGraphicFramePr>
        <p:xfrm>
          <a:off x="1970132" y="3332253"/>
          <a:ext cx="4577992" cy="1728192"/>
        </p:xfrm>
        <a:graphic>
          <a:graphicData uri="http://schemas.openxmlformats.org/presentationml/2006/ole">
            <p:oleObj spid="_x0000_s3232" name="Visio" r:id="rId5" imgW="1751220" imgH="671243" progId="">
              <p:embed/>
            </p:oleObj>
          </a:graphicData>
        </a:graphic>
      </p:graphicFrame>
      <mc:AlternateContent xmlns:mc="http://schemas.openxmlformats.org/markup-compatibility/2006">
        <mc:Choice xmlns:a14="http://schemas.microsoft.com/office/drawing/2010/main" xmlns="" Requires="a14">
          <p:sp>
            <p:nvSpPr>
              <p:cNvPr id="6" name="Rectangle 3"/>
              <p:cNvSpPr>
                <a:spLocks noChangeArrowheads="1"/>
              </p:cNvSpPr>
              <p:nvPr/>
            </p:nvSpPr>
            <p:spPr bwMode="auto">
              <a:xfrm>
                <a:off x="539552" y="5084800"/>
                <a:ext cx="8194872" cy="83176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266700" fontAlgn="base">
                  <a:spcBef>
                    <a:spcPct val="0"/>
                  </a:spcBef>
                  <a:spcAft>
                    <a:spcPct val="0"/>
                  </a:spcAft>
                </a:pPr>
                <a14:m>
                  <m:oMathPara xmlns:m="http://schemas.openxmlformats.org/officeDocument/2006/math">
                    <m:oMathParaPr>
                      <m:jc m:val="left"/>
                    </m:oMathParaPr>
                    <m:oMath xmlns:m="http://schemas.openxmlformats.org/officeDocument/2006/math">
                      <m:r>
                        <m:rPr>
                          <m:sty m:val="p"/>
                        </m:rPr>
                        <a:rPr lang="en-US" altLang="zh-CN" sz="2400">
                          <a:latin typeface="Cambria Math"/>
                        </a:rPr>
                        <m:t>Y</m:t>
                      </m:r>
                      <m:r>
                        <a:rPr lang="en-US" altLang="zh-CN" sz="2400">
                          <a:latin typeface="Cambria Math"/>
                        </a:rPr>
                        <m:t>=</m:t>
                      </m:r>
                      <m:acc>
                        <m:accPr>
                          <m:chr m:val="̅"/>
                          <m:ctrlPr>
                            <a:rPr lang="zh-CN" altLang="zh-CN" sz="2400" i="1">
                              <a:latin typeface="Cambria Math"/>
                            </a:rPr>
                          </m:ctrlPr>
                        </m:accPr>
                        <m:e>
                          <m:r>
                            <m:rPr>
                              <m:sty m:val="p"/>
                            </m:rPr>
                            <a:rPr lang="en-US" altLang="zh-CN" sz="2400">
                              <a:latin typeface="Cambria Math"/>
                            </a:rPr>
                            <m:t>A</m:t>
                          </m:r>
                        </m:e>
                      </m:acc>
                      <m:r>
                        <m:rPr>
                          <m:sty m:val="p"/>
                        </m:rPr>
                        <a:rPr lang="en-US" altLang="zh-CN" sz="2400">
                          <a:latin typeface="Cambria Math"/>
                        </a:rPr>
                        <m:t>C</m:t>
                      </m:r>
                      <m:r>
                        <a:rPr lang="en-US" altLang="zh-CN" sz="2400">
                          <a:latin typeface="Cambria Math"/>
                        </a:rPr>
                        <m:t>+</m:t>
                      </m:r>
                      <m:r>
                        <m:rPr>
                          <m:sty m:val="p"/>
                        </m:rPr>
                        <a:rPr lang="en-US" altLang="zh-CN" sz="2400">
                          <a:latin typeface="Cambria Math"/>
                        </a:rPr>
                        <m:t>B</m:t>
                      </m:r>
                      <m:acc>
                        <m:accPr>
                          <m:chr m:val="̅"/>
                          <m:ctrlPr>
                            <a:rPr lang="zh-CN" altLang="zh-CN" sz="2400" i="1">
                              <a:latin typeface="Cambria Math"/>
                            </a:rPr>
                          </m:ctrlPr>
                        </m:accPr>
                        <m:e>
                          <m:r>
                            <m:rPr>
                              <m:sty m:val="p"/>
                            </m:rPr>
                            <a:rPr lang="en-US" altLang="zh-CN" sz="2400">
                              <a:latin typeface="Cambria Math"/>
                            </a:rPr>
                            <m:t>C</m:t>
                          </m:r>
                        </m:e>
                      </m:acc>
                      <m:r>
                        <a:rPr lang="en-US" altLang="zh-CN" sz="2400" i="1">
                          <a:latin typeface="Cambria Math"/>
                        </a:rPr>
                        <m:t>+</m:t>
                      </m:r>
                      <m:r>
                        <a:rPr lang="en-US" altLang="zh-CN" sz="2400" i="1">
                          <a:latin typeface="Cambria Math"/>
                        </a:rPr>
                        <m:t>𝐴</m:t>
                      </m:r>
                      <m:acc>
                        <m:accPr>
                          <m:chr m:val="̅"/>
                          <m:ctrlPr>
                            <a:rPr lang="zh-CN" altLang="zh-CN" sz="2400" i="1">
                              <a:latin typeface="Cambria Math"/>
                            </a:rPr>
                          </m:ctrlPr>
                        </m:accPr>
                        <m:e>
                          <m:r>
                            <a:rPr lang="en-US" altLang="zh-CN" sz="2400" i="1">
                              <a:latin typeface="Cambria Math"/>
                            </a:rPr>
                            <m:t>𝐵</m:t>
                          </m:r>
                        </m:e>
                      </m:acc>
                    </m:oMath>
                  </m:oMathPara>
                </a14:m>
                <a:endPar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endParaRPr>
              </a:p>
              <a:p>
                <a:pPr lvl="0" indent="266700" fontAlgn="base">
                  <a:spcBef>
                    <a:spcPct val="0"/>
                  </a:spcBef>
                  <a:spcAft>
                    <a:spcPct val="0"/>
                  </a:spcAft>
                </a:pP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如果</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B</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C</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三者中有两者不同，则</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Y</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输出</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1</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，否则输出</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0</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mc:Choice>
        <mc:Fallback>
          <p:sp>
            <p:nvSpPr>
              <p:cNvPr id="6" name="Rectangle 3"/>
              <p:cNvSpPr>
                <a:spLocks noRot="1" noChangeAspect="1" noMove="1" noResize="1" noEditPoints="1" noAdjustHandles="1" noChangeArrowheads="1" noChangeShapeType="1" noTextEdit="1"/>
              </p:cNvSpPr>
              <p:nvPr/>
            </p:nvSpPr>
            <p:spPr bwMode="auto">
              <a:xfrm>
                <a:off x="539552" y="5084800"/>
                <a:ext cx="8194872" cy="831766"/>
              </a:xfrm>
              <a:prstGeom prst="rect">
                <a:avLst/>
              </a:prstGeom>
              <a:blipFill rotWithShape="1">
                <a:blip r:embed="rId6" cstate="print"/>
                <a:stretch>
                  <a:fillRect r="-149" b="-16788"/>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xmlns="" val="3273108149"/>
              </p:ext>
            </p:extLst>
          </p:nvPr>
        </p:nvGraphicFramePr>
        <p:xfrm>
          <a:off x="4788024" y="287225"/>
          <a:ext cx="4063969" cy="1872729"/>
        </p:xfrm>
        <a:graphic>
          <a:graphicData uri="http://schemas.openxmlformats.org/presentationml/2006/ole">
            <p:oleObj spid="_x0000_s3233" name="Visio" r:id="rId7" imgW="3073410" imgH="1415810" progId="">
              <p:embed/>
            </p:oleObj>
          </a:graphicData>
        </a:graphic>
      </p:graphicFrame>
    </p:spTree>
    <p:extLst>
      <p:ext uri="{BB962C8B-B14F-4D97-AF65-F5344CB8AC3E}">
        <p14:creationId xmlns:p14="http://schemas.microsoft.com/office/powerpoint/2010/main" xmlns="" val="341946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4474840" cy="3531848"/>
          </a:xfrm>
        </p:spPr>
        <p:txBody>
          <a:bodyPr>
            <a:normAutofit/>
          </a:bodyPr>
          <a:lstStyle/>
          <a:p>
            <a:r>
              <a:rPr lang="zh-CN" altLang="zh-CN" sz="2400" dirty="0"/>
              <a:t>二－十进制译码器就是将</a:t>
            </a:r>
            <a:r>
              <a:rPr lang="en-US" altLang="zh-CN" sz="2400" dirty="0"/>
              <a:t>10</a:t>
            </a:r>
            <a:r>
              <a:rPr lang="zh-CN" altLang="zh-CN" sz="2400" dirty="0"/>
              <a:t>个</a:t>
            </a:r>
            <a:r>
              <a:rPr lang="en-US" altLang="zh-CN" sz="2400" dirty="0"/>
              <a:t>BCD</a:t>
            </a:r>
            <a:r>
              <a:rPr lang="zh-CN" altLang="zh-CN" sz="2400" dirty="0"/>
              <a:t>代码译成</a:t>
            </a:r>
            <a:r>
              <a:rPr lang="en-US" altLang="zh-CN" sz="2400" dirty="0"/>
              <a:t>10</a:t>
            </a:r>
            <a:r>
              <a:rPr lang="zh-CN" altLang="zh-CN" sz="2400" dirty="0"/>
              <a:t>个高低电平的输出信号，</a:t>
            </a:r>
            <a:r>
              <a:rPr lang="en-US" altLang="zh-CN" sz="2400" dirty="0"/>
              <a:t>BCD</a:t>
            </a:r>
            <a:r>
              <a:rPr lang="zh-CN" altLang="zh-CN" sz="2400" dirty="0"/>
              <a:t>码以外的伪码（</a:t>
            </a:r>
            <a:r>
              <a:rPr lang="en-US" altLang="zh-CN" sz="2400" dirty="0"/>
              <a:t>1010</a:t>
            </a:r>
            <a:r>
              <a:rPr lang="zh-CN" altLang="zh-CN" sz="2400" dirty="0"/>
              <a:t>～</a:t>
            </a:r>
            <a:r>
              <a:rPr lang="en-US" altLang="zh-CN" sz="2400" dirty="0"/>
              <a:t>1111</a:t>
            </a:r>
            <a:r>
              <a:rPr lang="zh-CN" altLang="zh-CN" sz="2400" dirty="0"/>
              <a:t>），输出均无低电平信号产生。</a:t>
            </a:r>
            <a:r>
              <a:rPr lang="en-US" altLang="zh-CN" sz="2400" dirty="0" smtClean="0"/>
              <a:t>74HC/LS42</a:t>
            </a:r>
            <a:r>
              <a:rPr lang="zh-CN" altLang="zh-CN" sz="2400" dirty="0"/>
              <a:t>即为二－十进制的译码器，其内部逻辑图</a:t>
            </a:r>
            <a:r>
              <a:rPr lang="zh-CN" altLang="zh-CN" sz="2400" dirty="0" smtClean="0"/>
              <a:t>如图</a:t>
            </a:r>
            <a:r>
              <a:rPr lang="zh-CN" altLang="zh-CN" sz="2400" dirty="0"/>
              <a:t>所示。二</a:t>
            </a:r>
            <a:r>
              <a:rPr lang="en-US" altLang="zh-CN" sz="2400" dirty="0"/>
              <a:t>-</a:t>
            </a:r>
            <a:r>
              <a:rPr lang="zh-CN" altLang="zh-CN" sz="2400" dirty="0"/>
              <a:t>十进制译码器也称为</a:t>
            </a:r>
            <a:r>
              <a:rPr lang="en-US" altLang="zh-CN" sz="2400" dirty="0"/>
              <a:t>4-10</a:t>
            </a:r>
            <a:r>
              <a:rPr lang="zh-CN" altLang="zh-CN" sz="2400" dirty="0"/>
              <a:t>线译码器</a:t>
            </a:r>
            <a:r>
              <a:rPr lang="zh-CN" altLang="zh-CN" sz="2400" dirty="0" smtClean="0"/>
              <a:t>。</a:t>
            </a:r>
            <a:endParaRPr lang="en-US" altLang="zh-CN" sz="2400" dirty="0" smtClean="0"/>
          </a:p>
          <a:p>
            <a:endParaRPr lang="zh-CN" altLang="zh-CN" sz="2400" dirty="0"/>
          </a:p>
          <a:p>
            <a:endParaRPr lang="zh-CN" altLang="en-US" sz="2400" dirty="0"/>
          </a:p>
        </p:txBody>
      </p:sp>
      <p:sp>
        <p:nvSpPr>
          <p:cNvPr id="3" name="标题 2"/>
          <p:cNvSpPr>
            <a:spLocks noGrp="1"/>
          </p:cNvSpPr>
          <p:nvPr>
            <p:ph type="title"/>
          </p:nvPr>
        </p:nvSpPr>
        <p:spPr/>
        <p:txBody>
          <a:bodyPr/>
          <a:lstStyle/>
          <a:p>
            <a:r>
              <a:rPr lang="zh-CN" altLang="en-US" dirty="0"/>
              <a:t>二－十进制译码器</a:t>
            </a:r>
          </a:p>
        </p:txBody>
      </p:sp>
      <p:graphicFrame>
        <p:nvGraphicFramePr>
          <p:cNvPr id="4" name="对象 3"/>
          <p:cNvGraphicFramePr>
            <a:graphicFrameLocks noChangeAspect="1"/>
          </p:cNvGraphicFramePr>
          <p:nvPr>
            <p:extLst>
              <p:ext uri="{D42A27DB-BD31-4B8C-83A1-F6EECF244321}">
                <p14:modId xmlns:p14="http://schemas.microsoft.com/office/powerpoint/2010/main" xmlns="" val="2131527"/>
              </p:ext>
            </p:extLst>
          </p:nvPr>
        </p:nvGraphicFramePr>
        <p:xfrm>
          <a:off x="899592" y="5013176"/>
          <a:ext cx="3744912" cy="554037"/>
        </p:xfrm>
        <a:graphic>
          <a:graphicData uri="http://schemas.openxmlformats.org/presentationml/2006/ole">
            <p:oleObj spid="_x0000_s26660" name="公式" r:id="rId4" imgW="1168400" imgH="228600" progId="Equation.3">
              <p:embed/>
            </p:oleObj>
          </a:graphicData>
        </a:graphic>
      </p:graphicFrame>
      <p:pic>
        <p:nvPicPr>
          <p:cNvPr id="5" name="Picture 16" descr="4-3-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860032" y="1268760"/>
            <a:ext cx="3999311" cy="4751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49098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4107911"/>
          </a:xfrm>
        </p:spPr>
        <p:txBody>
          <a:bodyPr/>
          <a:lstStyle/>
          <a:p>
            <a:r>
              <a:rPr lang="en-US" altLang="zh-CN" dirty="0" smtClean="0"/>
              <a:t>LED/LCD</a:t>
            </a:r>
            <a:r>
              <a:rPr lang="zh-CN" altLang="zh-CN" dirty="0" smtClean="0"/>
              <a:t>数码</a:t>
            </a:r>
            <a:r>
              <a:rPr lang="zh-CN" altLang="zh-CN" dirty="0"/>
              <a:t>显示管</a:t>
            </a:r>
            <a:endParaRPr lang="zh-CN" altLang="en-US" dirty="0"/>
          </a:p>
        </p:txBody>
      </p:sp>
      <p:sp>
        <p:nvSpPr>
          <p:cNvPr id="3" name="标题 2"/>
          <p:cNvSpPr>
            <a:spLocks noGrp="1"/>
          </p:cNvSpPr>
          <p:nvPr>
            <p:ph type="title"/>
          </p:nvPr>
        </p:nvSpPr>
        <p:spPr/>
        <p:txBody>
          <a:bodyPr/>
          <a:lstStyle/>
          <a:p>
            <a:r>
              <a:rPr lang="zh-CN" altLang="en-US" dirty="0"/>
              <a:t>显示译码器</a:t>
            </a:r>
          </a:p>
        </p:txBody>
      </p:sp>
      <p:graphicFrame>
        <p:nvGraphicFramePr>
          <p:cNvPr id="5" name="对象 4"/>
          <p:cNvGraphicFramePr>
            <a:graphicFrameLocks noChangeAspect="1"/>
          </p:cNvGraphicFramePr>
          <p:nvPr>
            <p:extLst>
              <p:ext uri="{D42A27DB-BD31-4B8C-83A1-F6EECF244321}">
                <p14:modId xmlns:p14="http://schemas.microsoft.com/office/powerpoint/2010/main" xmlns="" val="3314083978"/>
              </p:ext>
            </p:extLst>
          </p:nvPr>
        </p:nvGraphicFramePr>
        <p:xfrm>
          <a:off x="1974850" y="4511675"/>
          <a:ext cx="5230813" cy="1657350"/>
        </p:xfrm>
        <a:graphic>
          <a:graphicData uri="http://schemas.openxmlformats.org/presentationml/2006/ole">
            <p:oleObj spid="_x0000_s27715" name="Visio" r:id="rId4" imgW="2271780" imgH="858598" progId="">
              <p:embed/>
            </p:oleObj>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xmlns="" val="425899747"/>
              </p:ext>
            </p:extLst>
          </p:nvPr>
        </p:nvGraphicFramePr>
        <p:xfrm>
          <a:off x="1259632" y="2276871"/>
          <a:ext cx="6408712" cy="2097295"/>
        </p:xfrm>
        <a:graphic>
          <a:graphicData uri="http://schemas.openxmlformats.org/presentationml/2006/ole">
            <p:oleObj spid="_x0000_s27716" name="Photo Editor 照片" r:id="rId5" imgW="34476190" imgH="10945753" progId="">
              <p:embed/>
            </p:oleObj>
          </a:graphicData>
        </a:graphic>
      </p:graphicFrame>
      <p:sp>
        <p:nvSpPr>
          <p:cNvPr id="4" name="TextBox 3"/>
          <p:cNvSpPr txBox="1"/>
          <p:nvPr/>
        </p:nvSpPr>
        <p:spPr>
          <a:xfrm>
            <a:off x="5436095" y="5764614"/>
            <a:ext cx="1989647" cy="369332"/>
          </a:xfrm>
          <a:prstGeom prst="rect">
            <a:avLst/>
          </a:prstGeom>
          <a:noFill/>
        </p:spPr>
        <p:txBody>
          <a:bodyPr wrap="none" rtlCol="0">
            <a:spAutoFit/>
          </a:bodyPr>
          <a:lstStyle/>
          <a:p>
            <a:r>
              <a:rPr lang="en-US" altLang="zh-CN" dirty="0" smtClean="0"/>
              <a:t>Common Anode</a:t>
            </a:r>
            <a:endParaRPr lang="zh-CN" altLang="en-US" dirty="0"/>
          </a:p>
        </p:txBody>
      </p:sp>
      <p:sp>
        <p:nvSpPr>
          <p:cNvPr id="7" name="TextBox 6"/>
          <p:cNvSpPr txBox="1"/>
          <p:nvPr/>
        </p:nvSpPr>
        <p:spPr>
          <a:xfrm>
            <a:off x="5436095" y="2060848"/>
            <a:ext cx="2206053" cy="369332"/>
          </a:xfrm>
          <a:prstGeom prst="rect">
            <a:avLst/>
          </a:prstGeom>
          <a:noFill/>
        </p:spPr>
        <p:txBody>
          <a:bodyPr wrap="none" rtlCol="0">
            <a:spAutoFit/>
          </a:bodyPr>
          <a:lstStyle/>
          <a:p>
            <a:r>
              <a:rPr lang="en-US" altLang="zh-CN" dirty="0" smtClean="0"/>
              <a:t>Common Cathode</a:t>
            </a:r>
            <a:endParaRPr lang="zh-CN" altLang="en-US" dirty="0"/>
          </a:p>
        </p:txBody>
      </p:sp>
    </p:spTree>
    <p:extLst>
      <p:ext uri="{BB962C8B-B14F-4D97-AF65-F5344CB8AC3E}">
        <p14:creationId xmlns:p14="http://schemas.microsoft.com/office/powerpoint/2010/main" xmlns="" val="216828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显示译码电路真值表</a:t>
            </a:r>
            <a:endParaRPr lang="zh-CN" altLang="en-US" dirty="0"/>
          </a:p>
        </p:txBody>
      </p:sp>
      <p:pic>
        <p:nvPicPr>
          <p:cNvPr id="5" name="图片 4"/>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600" y="1196752"/>
            <a:ext cx="6912768" cy="4464496"/>
          </a:xfrm>
          <a:prstGeom prst="rect">
            <a:avLst/>
          </a:prstGeom>
          <a:noFill/>
        </p:spPr>
      </p:pic>
      <p:sp>
        <p:nvSpPr>
          <p:cNvPr id="6" name="矩形 5"/>
          <p:cNvSpPr/>
          <p:nvPr/>
        </p:nvSpPr>
        <p:spPr>
          <a:xfrm>
            <a:off x="3607958" y="4214983"/>
            <a:ext cx="3412314" cy="136815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a:solidFill>
                    <a:schemeClr val="tx1"/>
                  </a:solidFill>
                </a:ln>
              </a:rPr>
              <a:t>0</a:t>
            </a:r>
            <a:endParaRPr lang="zh-CN" altLang="en-US" dirty="0">
              <a:ln>
                <a:solidFill>
                  <a:schemeClr val="tx1"/>
                </a:solidFill>
              </a:ln>
            </a:endParaRPr>
          </a:p>
        </p:txBody>
      </p:sp>
      <p:sp>
        <p:nvSpPr>
          <p:cNvPr id="7" name="TextBox 6"/>
          <p:cNvSpPr txBox="1"/>
          <p:nvPr/>
        </p:nvSpPr>
        <p:spPr>
          <a:xfrm>
            <a:off x="7168681" y="4437112"/>
            <a:ext cx="461665" cy="784830"/>
          </a:xfrm>
          <a:prstGeom prst="rect">
            <a:avLst/>
          </a:prstGeom>
          <a:noFill/>
        </p:spPr>
        <p:txBody>
          <a:bodyPr vert="eaVert" wrap="none" rtlCol="0">
            <a:spAutoFit/>
          </a:bodyPr>
          <a:lstStyle/>
          <a:p>
            <a:r>
              <a:rPr lang="zh-CN" altLang="en-US" dirty="0" smtClean="0"/>
              <a:t>无显示</a:t>
            </a:r>
            <a:endParaRPr lang="zh-CN" altLang="en-US" dirty="0"/>
          </a:p>
        </p:txBody>
      </p:sp>
    </p:spTree>
    <p:extLst>
      <p:ext uri="{BB962C8B-B14F-4D97-AF65-F5344CB8AC3E}">
        <p14:creationId xmlns:p14="http://schemas.microsoft.com/office/powerpoint/2010/main" xmlns="" val="16255237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1560" y="1700808"/>
            <a:ext cx="1810544" cy="3514402"/>
          </a:xfrm>
        </p:spPr>
        <p:txBody>
          <a:bodyPr/>
          <a:lstStyle/>
          <a:p>
            <a:r>
              <a:rPr lang="zh-CN" altLang="en-US" dirty="0" smtClean="0"/>
              <a:t>卡诺图</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xmlns="" val="3428254672"/>
              </p:ext>
            </p:extLst>
          </p:nvPr>
        </p:nvGraphicFramePr>
        <p:xfrm>
          <a:off x="2339752" y="692696"/>
          <a:ext cx="6367326" cy="5544616"/>
        </p:xfrm>
        <a:graphic>
          <a:graphicData uri="http://schemas.openxmlformats.org/presentationml/2006/ole">
            <p:oleObj spid="_x0000_s28707" name="Photo Editor 照片" r:id="rId4" imgW="35200000" imgH="39895238" progId="">
              <p:embed/>
            </p:oleObj>
          </a:graphicData>
        </a:graphic>
      </p:graphicFrame>
    </p:spTree>
    <p:extLst>
      <p:ext uri="{BB962C8B-B14F-4D97-AF65-F5344CB8AC3E}">
        <p14:creationId xmlns:p14="http://schemas.microsoft.com/office/powerpoint/2010/main" xmlns="" val="179704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逻辑表达式</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xmlns="" val="63157440"/>
              </p:ext>
            </p:extLst>
          </p:nvPr>
        </p:nvGraphicFramePr>
        <p:xfrm>
          <a:off x="1691680" y="1844824"/>
          <a:ext cx="4679950" cy="3805237"/>
        </p:xfrm>
        <a:graphic>
          <a:graphicData uri="http://schemas.openxmlformats.org/presentationml/2006/ole">
            <p:oleObj spid="_x0000_s29730" name="公式" r:id="rId4" imgW="2044700" imgH="1663700" progId="Equation.3">
              <p:embed/>
            </p:oleObj>
          </a:graphicData>
        </a:graphic>
      </p:graphicFrame>
    </p:spTree>
    <p:extLst>
      <p:ext uri="{BB962C8B-B14F-4D97-AF65-F5344CB8AC3E}">
        <p14:creationId xmlns:p14="http://schemas.microsoft.com/office/powerpoint/2010/main" xmlns="" val="271605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95936" y="1481328"/>
            <a:ext cx="4690864" cy="4525963"/>
          </a:xfrm>
        </p:spPr>
        <p:txBody>
          <a:bodyPr>
            <a:normAutofit fontScale="92500" lnSpcReduction="20000"/>
          </a:bodyPr>
          <a:lstStyle/>
          <a:p>
            <a:r>
              <a:rPr lang="en-US" altLang="zh-CN" dirty="0"/>
              <a:t>a</a:t>
            </a:r>
            <a:r>
              <a:rPr lang="zh-CN" altLang="zh-CN" dirty="0"/>
              <a:t>～</a:t>
            </a:r>
            <a:r>
              <a:rPr lang="en-US" altLang="zh-CN" dirty="0"/>
              <a:t>g</a:t>
            </a:r>
            <a:r>
              <a:rPr lang="zh-CN" altLang="zh-CN" dirty="0"/>
              <a:t>：译码输出，高电平有效</a:t>
            </a:r>
          </a:p>
          <a:p>
            <a:r>
              <a:rPr lang="en-US" altLang="zh-CN" dirty="0"/>
              <a:t>LT</a:t>
            </a:r>
            <a:r>
              <a:rPr lang="zh-CN" altLang="zh-CN" dirty="0"/>
              <a:t>：试灯信号输入；低电平时，</a:t>
            </a:r>
            <a:r>
              <a:rPr lang="zh-CN" altLang="zh-CN" dirty="0" smtClean="0"/>
              <a:t>不论</a:t>
            </a:r>
            <a:r>
              <a:rPr lang="en-US" altLang="zh-CN" dirty="0" smtClean="0"/>
              <a:t>A</a:t>
            </a:r>
            <a:r>
              <a:rPr lang="en-US" altLang="zh-CN" baseline="-25000" dirty="0" smtClean="0"/>
              <a:t>0</a:t>
            </a:r>
            <a:r>
              <a:rPr lang="zh-CN" altLang="zh-CN" dirty="0" smtClean="0"/>
              <a:t>～</a:t>
            </a:r>
            <a:r>
              <a:rPr lang="en-US" altLang="zh-CN" dirty="0" smtClean="0"/>
              <a:t>A</a:t>
            </a:r>
            <a:r>
              <a:rPr lang="en-US" altLang="zh-CN" baseline="-25000" dirty="0" smtClean="0"/>
              <a:t>3</a:t>
            </a:r>
            <a:r>
              <a:rPr lang="zh-CN" altLang="zh-CN" dirty="0" smtClean="0"/>
              <a:t>状态</a:t>
            </a:r>
            <a:r>
              <a:rPr lang="zh-CN" altLang="zh-CN" dirty="0"/>
              <a:t>如何，</a:t>
            </a:r>
            <a:r>
              <a:rPr lang="en-US" altLang="zh-CN" dirty="0"/>
              <a:t>a</a:t>
            </a:r>
            <a:r>
              <a:rPr lang="zh-CN" altLang="zh-CN" dirty="0"/>
              <a:t>～</a:t>
            </a:r>
            <a:r>
              <a:rPr lang="en-US" altLang="zh-CN" dirty="0"/>
              <a:t>g</a:t>
            </a:r>
            <a:r>
              <a:rPr lang="zh-CN" altLang="zh-CN" dirty="0"/>
              <a:t>七段全亮。</a:t>
            </a:r>
          </a:p>
          <a:p>
            <a:r>
              <a:rPr lang="en-US" altLang="zh-CN" dirty="0" smtClean="0"/>
              <a:t>BI </a:t>
            </a:r>
            <a:r>
              <a:rPr lang="zh-CN" altLang="zh-CN" dirty="0"/>
              <a:t>熄灭信号</a:t>
            </a:r>
            <a:r>
              <a:rPr lang="zh-CN" altLang="zh-CN" dirty="0" smtClean="0"/>
              <a:t>输入</a:t>
            </a:r>
            <a:r>
              <a:rPr lang="zh-CN" altLang="en-US" dirty="0" smtClean="0"/>
              <a:t>。</a:t>
            </a:r>
            <a:r>
              <a:rPr lang="en-US" altLang="zh-CN" dirty="0" smtClean="0"/>
              <a:t>BI=0</a:t>
            </a:r>
            <a:r>
              <a:rPr lang="zh-CN" altLang="en-US" dirty="0" smtClean="0"/>
              <a:t>且</a:t>
            </a:r>
            <a:r>
              <a:rPr lang="en-US" altLang="zh-CN" dirty="0" smtClean="0"/>
              <a:t>LT=1</a:t>
            </a:r>
            <a:r>
              <a:rPr lang="zh-CN" altLang="zh-CN" dirty="0" smtClean="0"/>
              <a:t>时</a:t>
            </a:r>
            <a:r>
              <a:rPr lang="zh-CN" altLang="zh-CN" dirty="0"/>
              <a:t>，输出</a:t>
            </a:r>
            <a:r>
              <a:rPr lang="en-US" altLang="zh-CN" dirty="0"/>
              <a:t>a</a:t>
            </a:r>
            <a:r>
              <a:rPr lang="zh-CN" altLang="zh-CN" dirty="0"/>
              <a:t>～</a:t>
            </a:r>
            <a:r>
              <a:rPr lang="en-US" altLang="zh-CN" dirty="0"/>
              <a:t>g</a:t>
            </a:r>
            <a:r>
              <a:rPr lang="zh-CN" altLang="zh-CN" dirty="0"/>
              <a:t>均</a:t>
            </a:r>
            <a:r>
              <a:rPr lang="zh-CN" altLang="zh-CN" dirty="0" smtClean="0"/>
              <a:t>为</a:t>
            </a:r>
            <a:r>
              <a:rPr lang="zh-CN" altLang="en-US" dirty="0" smtClean="0"/>
              <a:t>低</a:t>
            </a:r>
            <a:r>
              <a:rPr lang="zh-CN" altLang="zh-CN" dirty="0" smtClean="0"/>
              <a:t>电平</a:t>
            </a:r>
            <a:r>
              <a:rPr lang="zh-CN" altLang="zh-CN" dirty="0"/>
              <a:t>（全灭）；</a:t>
            </a:r>
          </a:p>
          <a:p>
            <a:r>
              <a:rPr lang="en-US" altLang="zh-CN" dirty="0" smtClean="0"/>
              <a:t>LE</a:t>
            </a:r>
            <a:r>
              <a:rPr lang="zh-CN" altLang="zh-CN" dirty="0"/>
              <a:t>：锁存</a:t>
            </a:r>
            <a:r>
              <a:rPr lang="zh-CN" altLang="zh-CN" dirty="0" smtClean="0"/>
              <a:t>。</a:t>
            </a:r>
            <a:r>
              <a:rPr lang="zh-CN" altLang="en-US" dirty="0" smtClean="0"/>
              <a:t>当</a:t>
            </a:r>
            <a:r>
              <a:rPr lang="en-US" altLang="zh-CN" dirty="0" smtClean="0"/>
              <a:t>LT=BI=1</a:t>
            </a:r>
            <a:r>
              <a:rPr lang="zh-CN" altLang="en-US" dirty="0" smtClean="0"/>
              <a:t>且</a:t>
            </a:r>
            <a:r>
              <a:rPr lang="en-US" altLang="zh-CN" dirty="0" smtClean="0"/>
              <a:t>LE</a:t>
            </a:r>
            <a:r>
              <a:rPr lang="en-US" altLang="zh-CN" dirty="0"/>
              <a:t>=</a:t>
            </a:r>
            <a:r>
              <a:rPr lang="en-US" altLang="zh-CN" dirty="0" smtClean="0"/>
              <a:t>0</a:t>
            </a:r>
            <a:r>
              <a:rPr lang="zh-CN" altLang="en-US" dirty="0" smtClean="0"/>
              <a:t>时</a:t>
            </a:r>
            <a:r>
              <a:rPr lang="zh-CN" altLang="zh-CN" dirty="0" smtClean="0"/>
              <a:t>，</a:t>
            </a:r>
            <a:r>
              <a:rPr lang="zh-CN" altLang="zh-CN" dirty="0"/>
              <a:t>即时显示</a:t>
            </a:r>
            <a:r>
              <a:rPr lang="zh-CN" altLang="zh-CN" dirty="0" smtClean="0"/>
              <a:t>。</a:t>
            </a:r>
            <a:r>
              <a:rPr lang="en-US" altLang="zh-CN" dirty="0" smtClean="0"/>
              <a:t>LE</a:t>
            </a:r>
            <a:r>
              <a:rPr lang="zh-CN" altLang="zh-CN" dirty="0" smtClean="0"/>
              <a:t>由</a:t>
            </a:r>
            <a:r>
              <a:rPr lang="en-US" altLang="zh-CN" dirty="0"/>
              <a:t>0</a:t>
            </a:r>
            <a:r>
              <a:rPr lang="zh-CN" altLang="zh-CN" dirty="0"/>
              <a:t>跳变到</a:t>
            </a:r>
            <a:r>
              <a:rPr lang="en-US" altLang="zh-CN" dirty="0"/>
              <a:t>1</a:t>
            </a:r>
            <a:r>
              <a:rPr lang="zh-CN" altLang="zh-CN" dirty="0"/>
              <a:t>，显示锁定</a:t>
            </a:r>
            <a:r>
              <a:rPr lang="zh-CN" altLang="zh-CN" dirty="0" smtClean="0"/>
              <a:t>。</a:t>
            </a:r>
            <a:endParaRPr lang="en-US" altLang="zh-CN" dirty="0" smtClean="0"/>
          </a:p>
          <a:p>
            <a:r>
              <a:rPr lang="zh-CN" altLang="en-US" dirty="0"/>
              <a:t>灭</a:t>
            </a:r>
            <a:r>
              <a:rPr lang="en-US" altLang="zh-CN" dirty="0"/>
              <a:t>0</a:t>
            </a:r>
            <a:r>
              <a:rPr lang="zh-CN" altLang="en-US" dirty="0"/>
              <a:t>控制</a:t>
            </a:r>
            <a:r>
              <a:rPr lang="zh-CN" altLang="en-US" dirty="0" smtClean="0"/>
              <a:t>：通过使用</a:t>
            </a:r>
            <a:r>
              <a:rPr lang="en-US" altLang="zh-CN" dirty="0" smtClean="0"/>
              <a:t>BI</a:t>
            </a:r>
            <a:r>
              <a:rPr lang="zh-CN" altLang="en-US" dirty="0" smtClean="0"/>
              <a:t>输入，可以将某些位的</a:t>
            </a:r>
            <a:r>
              <a:rPr lang="en-US" altLang="zh-CN" dirty="0" smtClean="0"/>
              <a:t>0</a:t>
            </a:r>
            <a:r>
              <a:rPr lang="zh-CN" altLang="en-US" dirty="0" smtClean="0"/>
              <a:t>不予显示。</a:t>
            </a:r>
            <a:endParaRPr lang="zh-CN" altLang="en-US" dirty="0"/>
          </a:p>
        </p:txBody>
      </p:sp>
      <p:sp>
        <p:nvSpPr>
          <p:cNvPr id="3" name="标题 2"/>
          <p:cNvSpPr>
            <a:spLocks noGrp="1"/>
          </p:cNvSpPr>
          <p:nvPr>
            <p:ph type="title"/>
          </p:nvPr>
        </p:nvSpPr>
        <p:spPr/>
        <p:txBody>
          <a:bodyPr/>
          <a:lstStyle/>
          <a:p>
            <a:r>
              <a:rPr lang="en-US" altLang="zh-CN" dirty="0" smtClean="0"/>
              <a:t>74HC4511</a:t>
            </a:r>
            <a:r>
              <a:rPr lang="zh-CN" altLang="en-US" dirty="0" smtClean="0"/>
              <a:t>显示译码器</a:t>
            </a:r>
            <a:endParaRPr lang="zh-CN" altLang="en-US" dirty="0"/>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43608" y="1772815"/>
            <a:ext cx="2190750" cy="2933065"/>
          </a:xfrm>
          <a:prstGeom prst="rect">
            <a:avLst/>
          </a:prstGeom>
          <a:noFill/>
        </p:spPr>
      </p:pic>
    </p:spTree>
    <p:extLst>
      <p:ext uri="{BB962C8B-B14F-4D97-AF65-F5344CB8AC3E}">
        <p14:creationId xmlns:p14="http://schemas.microsoft.com/office/powerpoint/2010/main" xmlns="" val="1978751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译码器电路</a:t>
            </a:r>
            <a:endParaRPr lang="zh-CN" altLang="en-US" dirty="0"/>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64084" y="1988840"/>
            <a:ext cx="5112568" cy="2520280"/>
          </a:xfrm>
          <a:prstGeom prst="rect">
            <a:avLst/>
          </a:prstGeom>
          <a:noFill/>
        </p:spPr>
      </p:pic>
    </p:spTree>
    <p:extLst>
      <p:ext uri="{BB962C8B-B14F-4D97-AF65-F5344CB8AC3E}">
        <p14:creationId xmlns:p14="http://schemas.microsoft.com/office/powerpoint/2010/main" xmlns="" val="4233443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1844824"/>
            <a:ext cx="1080120" cy="40794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标题 2"/>
          <p:cNvSpPr>
            <a:spLocks noGrp="1"/>
          </p:cNvSpPr>
          <p:nvPr>
            <p:ph type="title"/>
          </p:nvPr>
        </p:nvSpPr>
        <p:spPr/>
        <p:txBody>
          <a:bodyPr/>
          <a:lstStyle/>
          <a:p>
            <a:r>
              <a:rPr lang="zh-CN" altLang="en-US" dirty="0" smtClean="0"/>
              <a:t>显示译码实验电路</a:t>
            </a:r>
            <a:endParaRPr lang="zh-CN" altLang="en-US" dirty="0"/>
          </a:p>
        </p:txBody>
      </p:sp>
      <p:pic>
        <p:nvPicPr>
          <p:cNvPr id="3174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736415" y="1052736"/>
            <a:ext cx="6410325" cy="4914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611769" y="1382340"/>
            <a:ext cx="1800493" cy="369332"/>
          </a:xfrm>
          <a:prstGeom prst="rect">
            <a:avLst/>
          </a:prstGeom>
          <a:noFill/>
        </p:spPr>
        <p:txBody>
          <a:bodyPr wrap="none" rtlCol="0">
            <a:spAutoFit/>
          </a:bodyPr>
          <a:lstStyle/>
          <a:p>
            <a:r>
              <a:rPr lang="zh-CN" altLang="en-US" dirty="0" smtClean="0"/>
              <a:t>字发生器循环图</a:t>
            </a:r>
            <a:endParaRPr lang="zh-CN" altLang="en-US" dirty="0"/>
          </a:p>
        </p:txBody>
      </p:sp>
      <p:cxnSp>
        <p:nvCxnSpPr>
          <p:cNvPr id="6" name="直接连接符 5"/>
          <p:cNvCxnSpPr/>
          <p:nvPr/>
        </p:nvCxnSpPr>
        <p:spPr>
          <a:xfrm>
            <a:off x="1331640" y="1844824"/>
            <a:ext cx="0" cy="41228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55576" y="4005064"/>
            <a:ext cx="11521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59857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xmlns="" val="4281210658"/>
              </p:ext>
            </p:extLst>
          </p:nvPr>
        </p:nvGraphicFramePr>
        <p:xfrm>
          <a:off x="4716463" y="1481138"/>
          <a:ext cx="2977752" cy="1854200"/>
        </p:xfrm>
        <a:graphic>
          <a:graphicData uri="http://schemas.openxmlformats.org/drawingml/2006/table">
            <a:tbl>
              <a:tblPr firstRow="1" bandRow="1">
                <a:tableStyleId>{5C22544A-7EE6-4342-B048-85BDC9FD1C3A}</a:tableStyleId>
              </a:tblPr>
              <a:tblGrid>
                <a:gridCol w="992584"/>
                <a:gridCol w="992584"/>
                <a:gridCol w="992584"/>
              </a:tblGrid>
              <a:tr h="370840">
                <a:tc>
                  <a:txBody>
                    <a:bodyPr/>
                    <a:lstStyle/>
                    <a:p>
                      <a:r>
                        <a:rPr lang="en-US" altLang="zh-CN" dirty="0" smtClean="0"/>
                        <a:t>A1</a:t>
                      </a:r>
                      <a:endParaRPr lang="zh-CN" altLang="en-US" dirty="0"/>
                    </a:p>
                  </a:txBody>
                  <a:tcPr/>
                </a:tc>
                <a:tc>
                  <a:txBody>
                    <a:bodyPr/>
                    <a:lstStyle/>
                    <a:p>
                      <a:r>
                        <a:rPr lang="en-US" altLang="zh-CN" dirty="0" smtClean="0"/>
                        <a:t>A2</a:t>
                      </a:r>
                      <a:endParaRPr lang="zh-CN" altLang="en-US" dirty="0"/>
                    </a:p>
                  </a:txBody>
                  <a:tcPr/>
                </a:tc>
                <a:tc>
                  <a:txBody>
                    <a:bodyPr/>
                    <a:lstStyle/>
                    <a:p>
                      <a:r>
                        <a:rPr lang="en-US" altLang="zh-CN" dirty="0" smtClean="0"/>
                        <a:t>Y</a:t>
                      </a:r>
                      <a:endParaRPr lang="zh-CN" altLang="en-US" dirty="0"/>
                    </a:p>
                  </a:txBody>
                  <a:tcPr/>
                </a:tc>
              </a:tr>
              <a:tr h="370840">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D0</a:t>
                      </a:r>
                      <a:endParaRPr lang="zh-CN" altLang="en-US" dirty="0"/>
                    </a:p>
                  </a:txBody>
                  <a:tcPr/>
                </a:tc>
              </a:tr>
              <a:tr h="370840">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D1</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D2</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D3</a:t>
                      </a:r>
                      <a:endParaRPr lang="zh-CN" altLang="en-US" dirty="0"/>
                    </a:p>
                  </a:txBody>
                  <a:tcPr/>
                </a:tc>
              </a:tr>
            </a:tbl>
          </a:graphicData>
        </a:graphic>
      </p:graphicFrame>
      <p:sp>
        <p:nvSpPr>
          <p:cNvPr id="3" name="标题 2"/>
          <p:cNvSpPr>
            <a:spLocks noGrp="1"/>
          </p:cNvSpPr>
          <p:nvPr>
            <p:ph type="title"/>
          </p:nvPr>
        </p:nvSpPr>
        <p:spPr/>
        <p:txBody>
          <a:bodyPr/>
          <a:lstStyle/>
          <a:p>
            <a:r>
              <a:rPr lang="en-US" altLang="zh-CN" dirty="0"/>
              <a:t>3.4.3 </a:t>
            </a:r>
            <a:r>
              <a:rPr lang="zh-CN" altLang="en-US" dirty="0"/>
              <a:t>数据选择器</a:t>
            </a:r>
          </a:p>
        </p:txBody>
      </p:sp>
      <p:pic>
        <p:nvPicPr>
          <p:cNvPr id="327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1844824"/>
            <a:ext cx="3429702" cy="3168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4644008" y="4077072"/>
            <a:ext cx="3425938" cy="1477328"/>
          </a:xfrm>
          <a:prstGeom prst="rect">
            <a:avLst/>
          </a:prstGeom>
          <a:noFill/>
        </p:spPr>
        <p:txBody>
          <a:bodyPr wrap="none" rtlCol="0">
            <a:spAutoFit/>
          </a:bodyPr>
          <a:lstStyle/>
          <a:p>
            <a:r>
              <a:rPr lang="zh-CN" altLang="zh-CN" dirty="0"/>
              <a:t>逻辑表达式：</a:t>
            </a:r>
          </a:p>
          <a:p>
            <a:r>
              <a:rPr lang="en-US" altLang="zh-CN" dirty="0" smtClean="0"/>
              <a:t>Y=m</a:t>
            </a:r>
            <a:r>
              <a:rPr lang="en-US" altLang="zh-CN" baseline="-25000" dirty="0" smtClean="0"/>
              <a:t>0</a:t>
            </a:r>
            <a:r>
              <a:rPr lang="en-US" altLang="zh-CN" dirty="0" smtClean="0"/>
              <a:t>D</a:t>
            </a:r>
            <a:r>
              <a:rPr lang="en-US" altLang="zh-CN" baseline="-25000" dirty="0" smtClean="0"/>
              <a:t>0</a:t>
            </a:r>
            <a:r>
              <a:rPr lang="en-US" altLang="zh-CN" dirty="0" smtClean="0"/>
              <a:t>+m</a:t>
            </a:r>
            <a:r>
              <a:rPr lang="en-US" altLang="zh-CN" baseline="-25000" dirty="0" smtClean="0"/>
              <a:t>1</a:t>
            </a:r>
            <a:r>
              <a:rPr lang="en-US" altLang="zh-CN" dirty="0" smtClean="0"/>
              <a:t>D</a:t>
            </a:r>
            <a:r>
              <a:rPr lang="en-US" altLang="zh-CN" baseline="-25000" dirty="0" smtClean="0"/>
              <a:t>1</a:t>
            </a:r>
            <a:r>
              <a:rPr lang="en-US" altLang="zh-CN" dirty="0" smtClean="0"/>
              <a:t>+m</a:t>
            </a:r>
            <a:r>
              <a:rPr lang="en-US" altLang="zh-CN" baseline="-25000" dirty="0" smtClean="0"/>
              <a:t>2</a:t>
            </a:r>
            <a:r>
              <a:rPr lang="en-US" altLang="zh-CN" dirty="0" smtClean="0"/>
              <a:t>D</a:t>
            </a:r>
            <a:r>
              <a:rPr lang="en-US" altLang="zh-CN" baseline="-25000" dirty="0" smtClean="0"/>
              <a:t>2</a:t>
            </a:r>
            <a:r>
              <a:rPr lang="en-US" altLang="zh-CN" dirty="0" smtClean="0"/>
              <a:t>+m</a:t>
            </a:r>
            <a:r>
              <a:rPr lang="en-US" altLang="zh-CN" baseline="-25000" dirty="0" smtClean="0"/>
              <a:t>3</a:t>
            </a:r>
            <a:r>
              <a:rPr lang="en-US" altLang="zh-CN" dirty="0" smtClean="0"/>
              <a:t>D</a:t>
            </a:r>
            <a:r>
              <a:rPr lang="en-US" altLang="zh-CN" baseline="-25000" dirty="0" smtClean="0"/>
              <a:t>3</a:t>
            </a:r>
          </a:p>
          <a:p>
            <a:r>
              <a:rPr lang="en-US" altLang="zh-CN" dirty="0" smtClean="0"/>
              <a:t>=</a:t>
            </a:r>
            <a:r>
              <a:rPr lang="zh-CN" altLang="zh-CN" dirty="0"/>
              <a:t>∑</a:t>
            </a:r>
            <a:r>
              <a:rPr lang="en-US" altLang="zh-CN" dirty="0" err="1"/>
              <a:t>m</a:t>
            </a:r>
            <a:r>
              <a:rPr lang="en-US" altLang="zh-CN" baseline="-25000" dirty="0" err="1"/>
              <a:t>i</a:t>
            </a:r>
            <a:r>
              <a:rPr lang="en-US" altLang="zh-CN" dirty="0" err="1"/>
              <a:t>D</a:t>
            </a:r>
            <a:r>
              <a:rPr lang="en-US" altLang="zh-CN" baseline="-25000" dirty="0" err="1"/>
              <a:t>i</a:t>
            </a:r>
            <a:r>
              <a:rPr lang="en-US" altLang="zh-CN" dirty="0"/>
              <a:t>; </a:t>
            </a:r>
            <a:r>
              <a:rPr lang="en-US" altLang="zh-CN" dirty="0" err="1"/>
              <a:t>i</a:t>
            </a:r>
            <a:r>
              <a:rPr lang="en-US" altLang="zh-CN" dirty="0"/>
              <a:t>=0,1,2,…,n-1; </a:t>
            </a:r>
            <a:endParaRPr lang="en-US" altLang="zh-CN" dirty="0" smtClean="0"/>
          </a:p>
          <a:p>
            <a:r>
              <a:rPr lang="en-US" altLang="zh-CN" dirty="0" smtClean="0"/>
              <a:t>n</a:t>
            </a:r>
            <a:r>
              <a:rPr lang="zh-CN" altLang="zh-CN" dirty="0"/>
              <a:t>选</a:t>
            </a:r>
            <a:r>
              <a:rPr lang="en-US" altLang="zh-CN" dirty="0"/>
              <a:t>1</a:t>
            </a:r>
            <a:r>
              <a:rPr lang="zh-CN" altLang="zh-CN" dirty="0"/>
              <a:t>数据选择器。</a:t>
            </a:r>
          </a:p>
          <a:p>
            <a:endParaRPr lang="zh-CN" altLang="en-US" dirty="0"/>
          </a:p>
        </p:txBody>
      </p:sp>
      <p:sp>
        <p:nvSpPr>
          <p:cNvPr id="6" name="TextBox 5"/>
          <p:cNvSpPr txBox="1"/>
          <p:nvPr/>
        </p:nvSpPr>
        <p:spPr>
          <a:xfrm>
            <a:off x="488026" y="5079872"/>
            <a:ext cx="4108817" cy="369332"/>
          </a:xfrm>
          <a:prstGeom prst="rect">
            <a:avLst/>
          </a:prstGeom>
          <a:noFill/>
        </p:spPr>
        <p:txBody>
          <a:bodyPr wrap="none" rtlCol="0">
            <a:spAutoFit/>
          </a:bodyPr>
          <a:lstStyle/>
          <a:p>
            <a:r>
              <a:rPr lang="zh-CN" altLang="en-US" dirty="0" smtClean="0"/>
              <a:t>数据选择器，与数据分配器刚好相反。</a:t>
            </a:r>
            <a:endParaRPr lang="zh-CN" altLang="en-US" dirty="0"/>
          </a:p>
        </p:txBody>
      </p:sp>
    </p:spTree>
    <p:extLst>
      <p:ext uri="{BB962C8B-B14F-4D97-AF65-F5344CB8AC3E}">
        <p14:creationId xmlns:p14="http://schemas.microsoft.com/office/powerpoint/2010/main" xmlns="" val="24430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双</a:t>
            </a:r>
            <a:r>
              <a:rPr lang="en-US" altLang="zh-CN" dirty="0"/>
              <a:t>4</a:t>
            </a:r>
            <a:r>
              <a:rPr lang="zh-CN" altLang="en-US" dirty="0"/>
              <a:t>选</a:t>
            </a:r>
            <a:r>
              <a:rPr lang="en-US" altLang="zh-CN" dirty="0"/>
              <a:t>1</a:t>
            </a:r>
            <a:r>
              <a:rPr lang="zh-CN" altLang="en-US" dirty="0"/>
              <a:t>数据选择</a:t>
            </a:r>
            <a:r>
              <a:rPr lang="zh-CN" altLang="en-US" dirty="0" smtClean="0"/>
              <a:t>器逻辑图</a:t>
            </a:r>
            <a:endParaRPr lang="zh-CN" altLang="en-US" dirty="0"/>
          </a:p>
        </p:txBody>
      </p:sp>
      <p:pic>
        <p:nvPicPr>
          <p:cNvPr id="3379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99592" y="1556792"/>
            <a:ext cx="6852867" cy="38164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矩形 3"/>
          <p:cNvSpPr/>
          <p:nvPr/>
        </p:nvSpPr>
        <p:spPr>
          <a:xfrm>
            <a:off x="2555776" y="5517232"/>
            <a:ext cx="4572000" cy="646331"/>
          </a:xfrm>
          <a:prstGeom prst="rect">
            <a:avLst/>
          </a:prstGeom>
        </p:spPr>
        <p:txBody>
          <a:bodyPr>
            <a:spAutoFit/>
          </a:bodyPr>
          <a:lstStyle/>
          <a:p>
            <a:r>
              <a:rPr lang="zh-CN" altLang="en-US" dirty="0"/>
              <a:t>逻辑表达式：</a:t>
            </a:r>
          </a:p>
          <a:p>
            <a:r>
              <a:rPr lang="en-US" altLang="zh-CN" dirty="0"/>
              <a:t>Y</a:t>
            </a:r>
            <a:r>
              <a:rPr lang="en-US" altLang="zh-CN" dirty="0" smtClean="0"/>
              <a:t>=</a:t>
            </a:r>
            <a:r>
              <a:rPr lang="zh-CN" altLang="en-US" dirty="0" smtClean="0"/>
              <a:t>（</a:t>
            </a:r>
            <a:r>
              <a:rPr lang="en-US" altLang="zh-CN" dirty="0" smtClean="0"/>
              <a:t>∑</a:t>
            </a:r>
            <a:r>
              <a:rPr lang="en-US" altLang="zh-CN" dirty="0" err="1" smtClean="0"/>
              <a:t>m</a:t>
            </a:r>
            <a:r>
              <a:rPr lang="en-US" altLang="zh-CN" baseline="-25000" dirty="0" err="1" smtClean="0"/>
              <a:t>i</a:t>
            </a:r>
            <a:r>
              <a:rPr lang="en-US" altLang="zh-CN" dirty="0" err="1" smtClean="0"/>
              <a:t>D</a:t>
            </a:r>
            <a:r>
              <a:rPr lang="en-US" altLang="zh-CN" baseline="-25000" dirty="0" err="1" smtClean="0"/>
              <a:t>i</a:t>
            </a:r>
            <a:r>
              <a:rPr lang="zh-CN" altLang="en-US" dirty="0" smtClean="0"/>
              <a:t>）</a:t>
            </a:r>
            <a:r>
              <a:rPr lang="en-US" altLang="zh-CN" dirty="0" smtClean="0"/>
              <a:t>EN’; </a:t>
            </a:r>
            <a:r>
              <a:rPr lang="en-US" altLang="zh-CN" dirty="0" err="1"/>
              <a:t>i</a:t>
            </a:r>
            <a:r>
              <a:rPr lang="en-US" altLang="zh-CN" dirty="0"/>
              <a:t>=0,1,2,…,n-1; </a:t>
            </a:r>
          </a:p>
        </p:txBody>
      </p:sp>
    </p:spTree>
    <p:extLst>
      <p:ext uri="{BB962C8B-B14F-4D97-AF65-F5344CB8AC3E}">
        <p14:creationId xmlns:p14="http://schemas.microsoft.com/office/powerpoint/2010/main" xmlns="" val="2288690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zh-CN" dirty="0">
                <a:effectLst/>
              </a:rPr>
              <a:t>例</a:t>
            </a:r>
            <a:r>
              <a:rPr lang="en-US" altLang="zh-CN" dirty="0">
                <a:effectLst/>
              </a:rPr>
              <a:t>2	</a:t>
            </a:r>
            <a:r>
              <a:rPr lang="zh-CN" altLang="zh-CN" dirty="0">
                <a:effectLst/>
              </a:rPr>
              <a:t>分析如下图所示的逻辑电路图的逻辑</a:t>
            </a:r>
            <a:r>
              <a:rPr lang="zh-CN" altLang="zh-CN" dirty="0" smtClean="0">
                <a:effectLst/>
              </a:rPr>
              <a:t>功能</a:t>
            </a:r>
            <a:endParaRPr lang="zh-CN" altLang="en-US" dirty="0"/>
          </a:p>
        </p:txBody>
      </p:sp>
      <p:pic>
        <p:nvPicPr>
          <p:cNvPr id="4" name="图片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63688" y="2060848"/>
            <a:ext cx="5688632" cy="3168352"/>
          </a:xfrm>
          <a:prstGeom prst="rect">
            <a:avLst/>
          </a:prstGeom>
          <a:noFill/>
          <a:ln>
            <a:solidFill>
              <a:srgbClr val="0070C0"/>
            </a:solidFill>
          </a:ln>
          <a:effectLst/>
        </p:spPr>
      </p:pic>
    </p:spTree>
    <p:extLst>
      <p:ext uri="{BB962C8B-B14F-4D97-AF65-F5344CB8AC3E}">
        <p14:creationId xmlns:p14="http://schemas.microsoft.com/office/powerpoint/2010/main" xmlns="" val="34437234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双</a:t>
            </a:r>
            <a:r>
              <a:rPr lang="en-US" altLang="zh-CN" dirty="0"/>
              <a:t>4</a:t>
            </a:r>
            <a:r>
              <a:rPr lang="zh-CN" altLang="en-US" dirty="0"/>
              <a:t>选</a:t>
            </a:r>
            <a:r>
              <a:rPr lang="en-US" altLang="zh-CN" dirty="0"/>
              <a:t>1</a:t>
            </a:r>
            <a:r>
              <a:rPr lang="zh-CN" altLang="en-US" dirty="0"/>
              <a:t>数据选择器</a:t>
            </a:r>
            <a:r>
              <a:rPr lang="en-US" altLang="zh-CN" dirty="0"/>
              <a:t>74HC153</a:t>
            </a:r>
            <a:endParaRPr lang="zh-CN" altLang="en-US" dirty="0"/>
          </a:p>
        </p:txBody>
      </p:sp>
      <p:pic>
        <p:nvPicPr>
          <p:cNvPr id="4" name="Picture 12" descr="4-3-2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18353" y="1677156"/>
            <a:ext cx="3651310" cy="4572155"/>
          </a:xfrm>
          <a:prstGeom prst="rect">
            <a:avLst/>
          </a:prstGeom>
          <a:noFill/>
          <a:ln w="57150" cmpd="thickThin">
            <a:solidFill>
              <a:srgbClr val="FF3399"/>
            </a:solidFill>
            <a:miter lim="800000"/>
            <a:headEnd/>
            <a:tailEnd/>
          </a:ln>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827584" y="1763524"/>
            <a:ext cx="1693092" cy="369332"/>
          </a:xfrm>
          <a:prstGeom prst="rect">
            <a:avLst/>
          </a:prstGeom>
          <a:noFill/>
        </p:spPr>
        <p:txBody>
          <a:bodyPr wrap="none" rtlCol="0">
            <a:spAutoFit/>
          </a:bodyPr>
          <a:lstStyle/>
          <a:p>
            <a:r>
              <a:rPr lang="zh-CN" altLang="en-US" dirty="0" smtClean="0"/>
              <a:t>在</a:t>
            </a:r>
            <a:r>
              <a:rPr lang="en-US" altLang="zh-CN" dirty="0" smtClean="0"/>
              <a:t>A</a:t>
            </a:r>
            <a:r>
              <a:rPr lang="en-US" altLang="zh-CN" baseline="-25000" dirty="0" smtClean="0"/>
              <a:t>0</a:t>
            </a:r>
            <a:r>
              <a:rPr lang="en-US" altLang="zh-CN" dirty="0" smtClean="0"/>
              <a:t>=0</a:t>
            </a:r>
            <a:r>
              <a:rPr lang="zh-CN" altLang="en-US" dirty="0" smtClean="0"/>
              <a:t>时开通</a:t>
            </a:r>
            <a:endParaRPr lang="zh-CN" altLang="en-US" dirty="0"/>
          </a:p>
        </p:txBody>
      </p:sp>
      <p:sp>
        <p:nvSpPr>
          <p:cNvPr id="6" name="TextBox 5"/>
          <p:cNvSpPr txBox="1"/>
          <p:nvPr/>
        </p:nvSpPr>
        <p:spPr>
          <a:xfrm>
            <a:off x="824726" y="3394720"/>
            <a:ext cx="1693092" cy="369332"/>
          </a:xfrm>
          <a:prstGeom prst="rect">
            <a:avLst/>
          </a:prstGeom>
          <a:noFill/>
        </p:spPr>
        <p:txBody>
          <a:bodyPr wrap="none" rtlCol="0">
            <a:spAutoFit/>
          </a:bodyPr>
          <a:lstStyle/>
          <a:p>
            <a:r>
              <a:rPr lang="zh-CN" altLang="en-US" dirty="0" smtClean="0"/>
              <a:t>在</a:t>
            </a:r>
            <a:r>
              <a:rPr lang="en-US" altLang="zh-CN" dirty="0" smtClean="0"/>
              <a:t>A</a:t>
            </a:r>
            <a:r>
              <a:rPr lang="en-US" altLang="zh-CN" baseline="-25000" dirty="0" smtClean="0"/>
              <a:t>0</a:t>
            </a:r>
            <a:r>
              <a:rPr lang="en-US" altLang="zh-CN" dirty="0" smtClean="0"/>
              <a:t>=1</a:t>
            </a:r>
            <a:r>
              <a:rPr lang="zh-CN" altLang="en-US" dirty="0" smtClean="0"/>
              <a:t>时开通</a:t>
            </a:r>
            <a:endParaRPr lang="zh-CN" altLang="en-US" dirty="0"/>
          </a:p>
        </p:txBody>
      </p:sp>
      <p:sp>
        <p:nvSpPr>
          <p:cNvPr id="7" name="TextBox 6"/>
          <p:cNvSpPr txBox="1"/>
          <p:nvPr/>
        </p:nvSpPr>
        <p:spPr>
          <a:xfrm>
            <a:off x="6804248" y="1791002"/>
            <a:ext cx="1693092" cy="369332"/>
          </a:xfrm>
          <a:prstGeom prst="rect">
            <a:avLst/>
          </a:prstGeom>
          <a:noFill/>
        </p:spPr>
        <p:txBody>
          <a:bodyPr wrap="none" rtlCol="0">
            <a:spAutoFit/>
          </a:bodyPr>
          <a:lstStyle/>
          <a:p>
            <a:r>
              <a:rPr lang="zh-CN" altLang="en-US" dirty="0" smtClean="0"/>
              <a:t>在</a:t>
            </a:r>
            <a:r>
              <a:rPr lang="en-US" altLang="zh-CN" dirty="0" smtClean="0"/>
              <a:t>A</a:t>
            </a:r>
            <a:r>
              <a:rPr lang="en-US" altLang="zh-CN" baseline="-25000" dirty="0"/>
              <a:t>1</a:t>
            </a:r>
            <a:r>
              <a:rPr lang="en-US" altLang="zh-CN" dirty="0" smtClean="0"/>
              <a:t>=0</a:t>
            </a:r>
            <a:r>
              <a:rPr lang="zh-CN" altLang="en-US" dirty="0" smtClean="0"/>
              <a:t>时开通</a:t>
            </a:r>
            <a:endParaRPr lang="zh-CN" altLang="en-US" dirty="0"/>
          </a:p>
        </p:txBody>
      </p:sp>
      <p:sp>
        <p:nvSpPr>
          <p:cNvPr id="8" name="TextBox 7"/>
          <p:cNvSpPr txBox="1"/>
          <p:nvPr/>
        </p:nvSpPr>
        <p:spPr>
          <a:xfrm>
            <a:off x="6824204" y="2789690"/>
            <a:ext cx="1693092" cy="369332"/>
          </a:xfrm>
          <a:prstGeom prst="rect">
            <a:avLst/>
          </a:prstGeom>
          <a:noFill/>
        </p:spPr>
        <p:txBody>
          <a:bodyPr wrap="none" rtlCol="0">
            <a:spAutoFit/>
          </a:bodyPr>
          <a:lstStyle/>
          <a:p>
            <a:r>
              <a:rPr lang="zh-CN" altLang="en-US" dirty="0" smtClean="0"/>
              <a:t>在</a:t>
            </a:r>
            <a:r>
              <a:rPr lang="en-US" altLang="zh-CN" dirty="0" smtClean="0"/>
              <a:t>A</a:t>
            </a:r>
            <a:r>
              <a:rPr lang="en-US" altLang="zh-CN" baseline="-25000" dirty="0" smtClean="0"/>
              <a:t>1</a:t>
            </a:r>
            <a:r>
              <a:rPr lang="en-US" altLang="zh-CN" dirty="0" smtClean="0"/>
              <a:t>=1</a:t>
            </a:r>
            <a:r>
              <a:rPr lang="zh-CN" altLang="en-US" dirty="0" smtClean="0"/>
              <a:t>时开通</a:t>
            </a:r>
            <a:endParaRPr lang="zh-CN" altLang="en-US" dirty="0"/>
          </a:p>
        </p:txBody>
      </p:sp>
      <p:cxnSp>
        <p:nvCxnSpPr>
          <p:cNvPr id="10" name="直接箭头连接符 9"/>
          <p:cNvCxnSpPr>
            <a:stCxn id="5" idx="3"/>
          </p:cNvCxnSpPr>
          <p:nvPr/>
        </p:nvCxnSpPr>
        <p:spPr>
          <a:xfrm>
            <a:off x="2520676" y="1948190"/>
            <a:ext cx="1403252" cy="4726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3"/>
          </p:cNvCxnSpPr>
          <p:nvPr/>
        </p:nvCxnSpPr>
        <p:spPr>
          <a:xfrm>
            <a:off x="2520676" y="1948190"/>
            <a:ext cx="1403252" cy="14088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3"/>
          </p:cNvCxnSpPr>
          <p:nvPr/>
        </p:nvCxnSpPr>
        <p:spPr>
          <a:xfrm flipV="1">
            <a:off x="2517818" y="2974356"/>
            <a:ext cx="1406110" cy="6050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3"/>
          </p:cNvCxnSpPr>
          <p:nvPr/>
        </p:nvCxnSpPr>
        <p:spPr>
          <a:xfrm>
            <a:off x="2517818" y="3579386"/>
            <a:ext cx="1406110" cy="18466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1"/>
          </p:cNvCxnSpPr>
          <p:nvPr/>
        </p:nvCxnSpPr>
        <p:spPr>
          <a:xfrm flipH="1">
            <a:off x="5292080" y="1975668"/>
            <a:ext cx="1512168" cy="5892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1"/>
          </p:cNvCxnSpPr>
          <p:nvPr/>
        </p:nvCxnSpPr>
        <p:spPr>
          <a:xfrm flipH="1">
            <a:off x="5292080" y="2974356"/>
            <a:ext cx="1532124" cy="6050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5" descr="4-3-22"/>
          <p:cNvPicPr>
            <a:picLocks noChangeAspect="1" noChangeArrowheads="1"/>
          </p:cNvPicPr>
          <p:nvPr/>
        </p:nvPicPr>
        <p:blipFill>
          <a:blip r:embed="rId4" cstate="print">
            <a:extLst>
              <a:ext uri="{28A0092B-C50C-407E-A947-70E740481C1C}">
                <a14:useLocalDpi xmlns:a14="http://schemas.microsoft.com/office/drawing/2010/main" xmlns="" val="0"/>
              </a:ext>
            </a:extLst>
          </a:blip>
          <a:srcRect l="29260" t="11899" r="29568" b="4056"/>
          <a:stretch>
            <a:fillRect/>
          </a:stretch>
        </p:blipFill>
        <p:spPr bwMode="auto">
          <a:xfrm>
            <a:off x="7308304" y="3356992"/>
            <a:ext cx="1098947" cy="3047545"/>
          </a:xfrm>
          <a:prstGeom prst="rect">
            <a:avLst/>
          </a:prstGeom>
          <a:noFill/>
          <a:ln w="57150" cmpd="thickThin">
            <a:solidFill>
              <a:srgbClr val="FF3399"/>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91256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试用双</a:t>
            </a:r>
            <a:r>
              <a:rPr lang="en-US" altLang="zh-CN" dirty="0"/>
              <a:t>4</a:t>
            </a:r>
            <a:r>
              <a:rPr lang="zh-CN" altLang="en-US" dirty="0"/>
              <a:t>选</a:t>
            </a:r>
            <a:r>
              <a:rPr lang="en-US" altLang="zh-CN" dirty="0"/>
              <a:t>1</a:t>
            </a:r>
            <a:r>
              <a:rPr lang="zh-CN" altLang="en-US" dirty="0"/>
              <a:t>数据选择器</a:t>
            </a:r>
            <a:r>
              <a:rPr lang="en-US" altLang="zh-CN" dirty="0"/>
              <a:t>74HC153</a:t>
            </a:r>
            <a:r>
              <a:rPr lang="zh-CN" altLang="en-US" dirty="0"/>
              <a:t>组成</a:t>
            </a:r>
            <a:r>
              <a:rPr lang="en-US" altLang="zh-CN" dirty="0"/>
              <a:t>8</a:t>
            </a:r>
            <a:r>
              <a:rPr lang="zh-CN" altLang="en-US" dirty="0"/>
              <a:t>选</a:t>
            </a:r>
            <a:r>
              <a:rPr lang="en-US" altLang="zh-CN" dirty="0"/>
              <a:t>1</a:t>
            </a:r>
            <a:r>
              <a:rPr lang="zh-CN" altLang="en-US" dirty="0"/>
              <a:t>数据选择</a:t>
            </a:r>
            <a:r>
              <a:rPr lang="zh-CN" altLang="en-US" dirty="0" smtClean="0"/>
              <a:t>器</a:t>
            </a:r>
            <a:endParaRPr lang="zh-CN" altLang="en-US" dirty="0"/>
          </a:p>
        </p:txBody>
      </p:sp>
      <p:pic>
        <p:nvPicPr>
          <p:cNvPr id="4" name="Picture 13" descr="4-3-22"/>
          <p:cNvPicPr>
            <a:picLocks noChangeAspect="1" noChangeArrowheads="1"/>
          </p:cNvPicPr>
          <p:nvPr/>
        </p:nvPicPr>
        <p:blipFill>
          <a:blip r:embed="rId3" cstate="print">
            <a:extLst>
              <a:ext uri="{28A0092B-C50C-407E-A947-70E740481C1C}">
                <a14:useLocalDpi xmlns:a14="http://schemas.microsoft.com/office/drawing/2010/main" xmlns="" val="0"/>
              </a:ext>
            </a:extLst>
          </a:blip>
          <a:srcRect b="4684"/>
          <a:stretch>
            <a:fillRect/>
          </a:stretch>
        </p:blipFill>
        <p:spPr bwMode="auto">
          <a:xfrm>
            <a:off x="4211960" y="1432532"/>
            <a:ext cx="4622800" cy="4464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683568" y="2276872"/>
            <a:ext cx="3240359" cy="1938992"/>
          </a:xfrm>
          <a:prstGeom prst="rect">
            <a:avLst/>
          </a:prstGeom>
          <a:noFill/>
        </p:spPr>
        <p:txBody>
          <a:bodyPr wrap="square" rtlCol="0">
            <a:spAutoFit/>
          </a:bodyPr>
          <a:lstStyle/>
          <a:p>
            <a:r>
              <a:rPr lang="zh-CN" altLang="en-US" sz="2000" dirty="0" smtClean="0"/>
              <a:t>使用通道编号最高位</a:t>
            </a:r>
            <a:r>
              <a:rPr lang="en-US" altLang="zh-CN" sz="2000" dirty="0" smtClean="0"/>
              <a:t>A</a:t>
            </a:r>
            <a:r>
              <a:rPr lang="en-US" altLang="zh-CN" sz="2000" baseline="-25000" dirty="0" smtClean="0"/>
              <a:t>2</a:t>
            </a:r>
            <a:r>
              <a:rPr lang="zh-CN" altLang="en-US" sz="2000" dirty="0" smtClean="0"/>
              <a:t>作为片选信号进行扩展。当</a:t>
            </a:r>
            <a:r>
              <a:rPr lang="en-US" altLang="zh-CN" sz="2000" dirty="0" smtClean="0"/>
              <a:t>A</a:t>
            </a:r>
            <a:r>
              <a:rPr lang="en-US" altLang="zh-CN" sz="2000" baseline="-25000" dirty="0" smtClean="0"/>
              <a:t>2</a:t>
            </a:r>
            <a:r>
              <a:rPr lang="en-US" altLang="zh-CN" sz="2000" dirty="0" smtClean="0"/>
              <a:t>=0</a:t>
            </a:r>
            <a:r>
              <a:rPr lang="zh-CN" altLang="en-US" sz="2000" dirty="0" smtClean="0"/>
              <a:t>时，选择低</a:t>
            </a:r>
            <a:r>
              <a:rPr lang="en-US" altLang="zh-CN" sz="2000" dirty="0" smtClean="0"/>
              <a:t>4</a:t>
            </a:r>
            <a:r>
              <a:rPr lang="zh-CN" altLang="en-US" sz="2000" dirty="0" smtClean="0"/>
              <a:t>通道，当</a:t>
            </a:r>
            <a:r>
              <a:rPr lang="en-US" altLang="zh-CN" sz="2000" dirty="0" smtClean="0"/>
              <a:t>A</a:t>
            </a:r>
            <a:r>
              <a:rPr lang="en-US" altLang="zh-CN" sz="2000" baseline="-25000" dirty="0" smtClean="0"/>
              <a:t>2</a:t>
            </a:r>
            <a:r>
              <a:rPr lang="en-US" altLang="zh-CN" sz="2000" dirty="0" smtClean="0"/>
              <a:t>=1</a:t>
            </a:r>
            <a:r>
              <a:rPr lang="zh-CN" altLang="en-US" sz="2000" dirty="0" smtClean="0"/>
              <a:t>时，选择高</a:t>
            </a:r>
            <a:r>
              <a:rPr lang="en-US" altLang="zh-CN" sz="2000" dirty="0" smtClean="0"/>
              <a:t>4</a:t>
            </a:r>
            <a:r>
              <a:rPr lang="zh-CN" altLang="en-US" sz="2000" dirty="0" smtClean="0"/>
              <a:t>通道。</a:t>
            </a:r>
            <a:endParaRPr lang="en-US" altLang="zh-CN" sz="2000" dirty="0" smtClean="0"/>
          </a:p>
          <a:p>
            <a:r>
              <a:rPr lang="zh-CN" altLang="en-US" sz="2000" dirty="0"/>
              <a:t>两</a:t>
            </a:r>
            <a:r>
              <a:rPr lang="zh-CN" altLang="en-US" sz="2000" dirty="0" smtClean="0"/>
              <a:t>片</a:t>
            </a:r>
            <a:r>
              <a:rPr lang="en-US" altLang="zh-CN" sz="2000" dirty="0" smtClean="0"/>
              <a:t>4</a:t>
            </a:r>
            <a:r>
              <a:rPr lang="zh-CN" altLang="en-US" sz="2000" dirty="0" smtClean="0"/>
              <a:t>选</a:t>
            </a:r>
            <a:r>
              <a:rPr lang="en-US" altLang="zh-CN" sz="2000" dirty="0" smtClean="0"/>
              <a:t>1</a:t>
            </a:r>
            <a:r>
              <a:rPr lang="zh-CN" altLang="en-US" sz="2000" dirty="0" smtClean="0"/>
              <a:t>数据选择器输出相或为</a:t>
            </a:r>
            <a:r>
              <a:rPr lang="en-US" altLang="zh-CN" sz="2000" dirty="0" smtClean="0"/>
              <a:t>8</a:t>
            </a:r>
            <a:r>
              <a:rPr lang="zh-CN" altLang="en-US" sz="2000" dirty="0" smtClean="0"/>
              <a:t>选</a:t>
            </a:r>
            <a:r>
              <a:rPr lang="en-US" altLang="zh-CN" sz="2000" dirty="0" smtClean="0"/>
              <a:t>1</a:t>
            </a:r>
            <a:r>
              <a:rPr lang="zh-CN" altLang="en-US" sz="2000" dirty="0" smtClean="0"/>
              <a:t>输出</a:t>
            </a:r>
            <a:r>
              <a:rPr lang="en-US" altLang="zh-CN" sz="2000" dirty="0" smtClean="0"/>
              <a:t>Y</a:t>
            </a:r>
            <a:r>
              <a:rPr lang="zh-CN" altLang="en-US" sz="2000" dirty="0" smtClean="0"/>
              <a:t>。</a:t>
            </a:r>
            <a:endParaRPr lang="zh-CN" altLang="en-US" sz="2000" dirty="0"/>
          </a:p>
        </p:txBody>
      </p:sp>
    </p:spTree>
    <p:extLst>
      <p:ext uri="{BB962C8B-B14F-4D97-AF65-F5344CB8AC3E}">
        <p14:creationId xmlns:p14="http://schemas.microsoft.com/office/powerpoint/2010/main" xmlns="" val="35341690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8</a:t>
            </a:r>
            <a:r>
              <a:rPr lang="zh-CN" altLang="en-US" dirty="0"/>
              <a:t>选</a:t>
            </a:r>
            <a:r>
              <a:rPr lang="en-US" altLang="zh-CN" dirty="0"/>
              <a:t>1</a:t>
            </a:r>
            <a:r>
              <a:rPr lang="zh-CN" altLang="en-US" dirty="0"/>
              <a:t>数据选择器</a:t>
            </a:r>
            <a:r>
              <a:rPr lang="en-US" altLang="zh-CN" dirty="0"/>
              <a:t>——74LS151</a:t>
            </a:r>
            <a:endParaRPr lang="zh-CN" altLang="en-US" dirty="0"/>
          </a:p>
        </p:txBody>
      </p:sp>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1640" y="1700808"/>
            <a:ext cx="6363576" cy="37444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90182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扩展为</a:t>
            </a:r>
            <a:r>
              <a:rPr lang="en-US" altLang="zh-CN" dirty="0" smtClean="0"/>
              <a:t>16</a:t>
            </a:r>
            <a:r>
              <a:rPr lang="zh-CN" altLang="en-US" dirty="0" smtClean="0"/>
              <a:t>选</a:t>
            </a:r>
            <a:r>
              <a:rPr lang="en-US" altLang="zh-CN" dirty="0" smtClean="0"/>
              <a:t>1</a:t>
            </a:r>
            <a:r>
              <a:rPr lang="zh-CN" altLang="en-US" dirty="0" smtClean="0"/>
              <a:t>数据选择器</a:t>
            </a:r>
            <a:endParaRPr lang="zh-CN" altLang="en-US" dirty="0"/>
          </a:p>
        </p:txBody>
      </p:sp>
      <p:pic>
        <p:nvPicPr>
          <p:cNvPr id="3686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560" y="1556792"/>
            <a:ext cx="7098918" cy="37917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702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使用数据选择器实现逻辑函数</a:t>
            </a:r>
            <a:endParaRPr lang="zh-CN" altLang="en-US" dirty="0"/>
          </a:p>
        </p:txBody>
      </p:sp>
      <p:sp>
        <p:nvSpPr>
          <p:cNvPr id="4" name="内容占位符 3"/>
          <p:cNvSpPr txBox="1">
            <a:spLocks noGrp="1"/>
          </p:cNvSpPr>
          <p:nvPr>
            <p:ph idx="1"/>
          </p:nvPr>
        </p:nvSpPr>
        <p:spPr>
          <a:xfrm>
            <a:off x="457201" y="1481328"/>
            <a:ext cx="7715200" cy="4139595"/>
          </a:xfrm>
          <a:prstGeom prst="rect">
            <a:avLst/>
          </a:prstGeom>
          <a:noFill/>
        </p:spPr>
        <p:txBody>
          <a:bodyPr wrap="square" rtlCol="0">
            <a:spAutoFit/>
          </a:bodyPr>
          <a:lstStyle/>
          <a:p>
            <a:r>
              <a:rPr lang="zh-CN" altLang="zh-CN" dirty="0"/>
              <a:t>逻辑表达式：</a:t>
            </a:r>
          </a:p>
          <a:p>
            <a:r>
              <a:rPr lang="en-US" altLang="zh-CN" dirty="0" smtClean="0"/>
              <a:t>Y=m</a:t>
            </a:r>
            <a:r>
              <a:rPr lang="en-US" altLang="zh-CN" baseline="-25000" dirty="0" smtClean="0"/>
              <a:t>0</a:t>
            </a:r>
            <a:r>
              <a:rPr lang="en-US" altLang="zh-CN" dirty="0" smtClean="0"/>
              <a:t>D</a:t>
            </a:r>
            <a:r>
              <a:rPr lang="en-US" altLang="zh-CN" baseline="-25000" dirty="0" smtClean="0"/>
              <a:t>0</a:t>
            </a:r>
            <a:r>
              <a:rPr lang="en-US" altLang="zh-CN" dirty="0" smtClean="0"/>
              <a:t>+m</a:t>
            </a:r>
            <a:r>
              <a:rPr lang="en-US" altLang="zh-CN" baseline="-25000" dirty="0" smtClean="0"/>
              <a:t>1</a:t>
            </a:r>
            <a:r>
              <a:rPr lang="en-US" altLang="zh-CN" dirty="0" smtClean="0"/>
              <a:t>D</a:t>
            </a:r>
            <a:r>
              <a:rPr lang="en-US" altLang="zh-CN" baseline="-25000" dirty="0" smtClean="0"/>
              <a:t>1</a:t>
            </a:r>
            <a:r>
              <a:rPr lang="en-US" altLang="zh-CN" dirty="0" smtClean="0"/>
              <a:t>+m</a:t>
            </a:r>
            <a:r>
              <a:rPr lang="en-US" altLang="zh-CN" baseline="-25000" dirty="0" smtClean="0"/>
              <a:t>2</a:t>
            </a:r>
            <a:r>
              <a:rPr lang="en-US" altLang="zh-CN" dirty="0" smtClean="0"/>
              <a:t>D</a:t>
            </a:r>
            <a:r>
              <a:rPr lang="en-US" altLang="zh-CN" baseline="-25000" dirty="0" smtClean="0"/>
              <a:t>2</a:t>
            </a:r>
            <a:r>
              <a:rPr lang="en-US" altLang="zh-CN" dirty="0" smtClean="0"/>
              <a:t>+m</a:t>
            </a:r>
            <a:r>
              <a:rPr lang="en-US" altLang="zh-CN" baseline="-25000" dirty="0" smtClean="0"/>
              <a:t>3</a:t>
            </a:r>
            <a:r>
              <a:rPr lang="en-US" altLang="zh-CN" dirty="0" smtClean="0"/>
              <a:t>D</a:t>
            </a:r>
            <a:r>
              <a:rPr lang="en-US" altLang="zh-CN" baseline="-25000" dirty="0" smtClean="0"/>
              <a:t>3</a:t>
            </a:r>
            <a:r>
              <a:rPr lang="en-US" altLang="zh-CN" dirty="0" smtClean="0"/>
              <a:t>+…+</a:t>
            </a:r>
            <a:r>
              <a:rPr lang="en-US" altLang="zh-CN" dirty="0" err="1" smtClean="0"/>
              <a:t>m</a:t>
            </a:r>
            <a:r>
              <a:rPr lang="en-US" altLang="zh-CN" baseline="-25000" dirty="0" err="1" smtClean="0"/>
              <a:t>n</a:t>
            </a:r>
            <a:r>
              <a:rPr lang="en-US" altLang="zh-CN" dirty="0" err="1" smtClean="0"/>
              <a:t>D</a:t>
            </a:r>
            <a:r>
              <a:rPr lang="en-US" altLang="zh-CN" baseline="-25000" dirty="0" err="1" smtClean="0"/>
              <a:t>n</a:t>
            </a:r>
            <a:endParaRPr lang="en-US" altLang="zh-CN" dirty="0" smtClean="0"/>
          </a:p>
          <a:p>
            <a:r>
              <a:rPr lang="en-US" altLang="zh-CN" dirty="0" smtClean="0"/>
              <a:t>=</a:t>
            </a:r>
            <a:r>
              <a:rPr lang="zh-CN" altLang="zh-CN" dirty="0"/>
              <a:t>∑</a:t>
            </a:r>
            <a:r>
              <a:rPr lang="en-US" altLang="zh-CN" dirty="0" err="1"/>
              <a:t>m</a:t>
            </a:r>
            <a:r>
              <a:rPr lang="en-US" altLang="zh-CN" baseline="-25000" dirty="0" err="1"/>
              <a:t>i</a:t>
            </a:r>
            <a:r>
              <a:rPr lang="en-US" altLang="zh-CN" dirty="0" err="1"/>
              <a:t>D</a:t>
            </a:r>
            <a:r>
              <a:rPr lang="en-US" altLang="zh-CN" baseline="-25000" dirty="0" err="1"/>
              <a:t>i</a:t>
            </a:r>
            <a:r>
              <a:rPr lang="en-US" altLang="zh-CN" dirty="0"/>
              <a:t>; </a:t>
            </a:r>
            <a:r>
              <a:rPr lang="en-US" altLang="zh-CN" dirty="0" err="1"/>
              <a:t>i</a:t>
            </a:r>
            <a:r>
              <a:rPr lang="en-US" altLang="zh-CN" dirty="0"/>
              <a:t>=0,1,2,…,n-1; </a:t>
            </a:r>
            <a:endParaRPr lang="en-US" altLang="zh-CN" dirty="0" smtClean="0"/>
          </a:p>
          <a:p>
            <a:r>
              <a:rPr lang="en-US" altLang="zh-CN" dirty="0" smtClean="0"/>
              <a:t>n</a:t>
            </a:r>
            <a:r>
              <a:rPr lang="zh-CN" altLang="zh-CN" dirty="0"/>
              <a:t>选</a:t>
            </a:r>
            <a:r>
              <a:rPr lang="en-US" altLang="zh-CN" dirty="0"/>
              <a:t>1</a:t>
            </a:r>
            <a:r>
              <a:rPr lang="zh-CN" altLang="zh-CN" dirty="0"/>
              <a:t>数据选择器</a:t>
            </a:r>
            <a:r>
              <a:rPr lang="zh-CN" altLang="zh-CN" dirty="0" smtClean="0"/>
              <a:t>。</a:t>
            </a:r>
            <a:endParaRPr lang="en-US" altLang="zh-CN" dirty="0" smtClean="0"/>
          </a:p>
          <a:p>
            <a:r>
              <a:rPr lang="en-US" altLang="zh-CN" dirty="0" smtClean="0"/>
              <a:t>m</a:t>
            </a:r>
            <a:r>
              <a:rPr lang="en-US" altLang="zh-CN" baseline="-25000" dirty="0" smtClean="0"/>
              <a:t>i</a:t>
            </a:r>
            <a:r>
              <a:rPr lang="zh-CN" altLang="en-US" dirty="0" smtClean="0"/>
              <a:t>：输入地址码。</a:t>
            </a:r>
            <a:endParaRPr lang="en-US" altLang="zh-CN" dirty="0" smtClean="0"/>
          </a:p>
          <a:p>
            <a:r>
              <a:rPr lang="zh-CN" altLang="zh-CN" dirty="0"/>
              <a:t>由于数据选择器输出是各最小项与上输入项之和，那么用它可以非常方便地实现逻辑运算表达式。</a:t>
            </a:r>
          </a:p>
          <a:p>
            <a:endParaRPr lang="zh-CN" altLang="en-US" dirty="0"/>
          </a:p>
        </p:txBody>
      </p:sp>
    </p:spTree>
    <p:extLst>
      <p:ext uri="{BB962C8B-B14F-4D97-AF65-F5344CB8AC3E}">
        <p14:creationId xmlns:p14="http://schemas.microsoft.com/office/powerpoint/2010/main" xmlns="" val="516490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例：用</a:t>
            </a:r>
            <a:r>
              <a:rPr lang="en-US" altLang="zh-CN" dirty="0"/>
              <a:t>8</a:t>
            </a:r>
            <a:r>
              <a:rPr lang="zh-CN" altLang="en-US" dirty="0"/>
              <a:t>选</a:t>
            </a:r>
            <a:r>
              <a:rPr lang="en-US" altLang="zh-CN" dirty="0"/>
              <a:t>1MUX</a:t>
            </a:r>
            <a:r>
              <a:rPr lang="zh-CN" altLang="en-US" dirty="0"/>
              <a:t>实现逻辑函数</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1793759561"/>
              </p:ext>
            </p:extLst>
          </p:nvPr>
        </p:nvGraphicFramePr>
        <p:xfrm>
          <a:off x="683568" y="1412776"/>
          <a:ext cx="6912768" cy="576064"/>
        </p:xfrm>
        <a:graphic>
          <a:graphicData uri="http://schemas.openxmlformats.org/presentationml/2006/ole">
            <p:oleObj spid="_x0000_s37949" name="公式" r:id="rId4" imgW="3390900" imgH="241300" progId="Equation.3">
              <p:embed/>
            </p:oleObj>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xmlns="" val="872337978"/>
              </p:ext>
            </p:extLst>
          </p:nvPr>
        </p:nvGraphicFramePr>
        <p:xfrm>
          <a:off x="683568" y="2564904"/>
          <a:ext cx="6840760" cy="1116445"/>
        </p:xfrm>
        <a:graphic>
          <a:graphicData uri="http://schemas.openxmlformats.org/presentationml/2006/ole">
            <p:oleObj spid="_x0000_s37950" name="公式" r:id="rId5" imgW="3213100" imgH="533400" progId="Equation.3">
              <p:embed/>
            </p:oleObj>
          </a:graphicData>
        </a:graphic>
      </p:graphicFrame>
      <p:sp>
        <p:nvSpPr>
          <p:cNvPr id="8" name="TextBox 7"/>
          <p:cNvSpPr txBox="1"/>
          <p:nvPr/>
        </p:nvSpPr>
        <p:spPr>
          <a:xfrm>
            <a:off x="683568" y="2204864"/>
            <a:ext cx="800219" cy="461665"/>
          </a:xfrm>
          <a:prstGeom prst="rect">
            <a:avLst/>
          </a:prstGeom>
          <a:noFill/>
        </p:spPr>
        <p:txBody>
          <a:bodyPr wrap="none" rtlCol="0">
            <a:spAutoFit/>
          </a:bodyPr>
          <a:lstStyle/>
          <a:p>
            <a:r>
              <a:rPr lang="zh-CN" altLang="en-US" sz="2400" dirty="0" smtClean="0"/>
              <a:t>解：</a:t>
            </a:r>
            <a:endParaRPr lang="zh-CN" altLang="en-US" sz="2400" dirty="0"/>
          </a:p>
        </p:txBody>
      </p:sp>
      <p:sp>
        <p:nvSpPr>
          <p:cNvPr id="9" name="矩形 8"/>
          <p:cNvSpPr/>
          <p:nvPr/>
        </p:nvSpPr>
        <p:spPr>
          <a:xfrm>
            <a:off x="683568" y="3717032"/>
            <a:ext cx="7488832" cy="1200329"/>
          </a:xfrm>
          <a:prstGeom prst="rect">
            <a:avLst/>
          </a:prstGeom>
        </p:spPr>
        <p:txBody>
          <a:bodyPr wrap="square">
            <a:spAutoFit/>
          </a:bodyPr>
          <a:lstStyle/>
          <a:p>
            <a:r>
              <a:rPr lang="zh-CN" altLang="zh-CN" sz="2400" dirty="0"/>
              <a:t>令</a:t>
            </a:r>
            <a:r>
              <a:rPr lang="en-US" altLang="zh-CN" sz="2400" dirty="0"/>
              <a:t>A2=A</a:t>
            </a:r>
            <a:r>
              <a:rPr lang="zh-CN" altLang="zh-CN" sz="2400" dirty="0"/>
              <a:t>，</a:t>
            </a:r>
            <a:r>
              <a:rPr lang="en-US" altLang="zh-CN" sz="2400" dirty="0"/>
              <a:t>A1=B</a:t>
            </a:r>
            <a:r>
              <a:rPr lang="zh-CN" altLang="zh-CN" sz="2400" dirty="0"/>
              <a:t>，</a:t>
            </a:r>
            <a:r>
              <a:rPr lang="en-US" altLang="zh-CN" sz="2400" dirty="0"/>
              <a:t>A0=C</a:t>
            </a:r>
            <a:r>
              <a:rPr lang="zh-CN" altLang="zh-CN" sz="2400" dirty="0"/>
              <a:t>，</a:t>
            </a:r>
            <a:r>
              <a:rPr lang="en-US" altLang="zh-CN" sz="2400" dirty="0"/>
              <a:t>D0=D1=D3=D6=D7=1</a:t>
            </a:r>
            <a:r>
              <a:rPr lang="zh-CN" altLang="zh-CN" sz="2400" dirty="0"/>
              <a:t>，</a:t>
            </a:r>
            <a:r>
              <a:rPr lang="en-US" altLang="zh-CN" sz="2400" dirty="0"/>
              <a:t>D2=D4=D5=0</a:t>
            </a:r>
            <a:r>
              <a:rPr lang="zh-CN" altLang="zh-CN" sz="2400" dirty="0"/>
              <a:t>时，则</a:t>
            </a:r>
            <a:r>
              <a:rPr lang="en-US" altLang="zh-CN" sz="2400" dirty="0"/>
              <a:t> L=Y</a:t>
            </a:r>
            <a:r>
              <a:rPr lang="zh-CN" altLang="zh-CN" sz="2400" dirty="0" smtClean="0"/>
              <a:t>。</a:t>
            </a:r>
            <a:endParaRPr lang="en-US" altLang="zh-CN" sz="2400" dirty="0" smtClean="0"/>
          </a:p>
          <a:p>
            <a:r>
              <a:rPr lang="zh-CN" altLang="en-US" sz="2400" dirty="0" smtClean="0"/>
              <a:t>则有如下电路。</a:t>
            </a:r>
            <a:endParaRPr lang="zh-CN" altLang="en-US" sz="2400" dirty="0"/>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xmlns="" val="1695077124"/>
              </p:ext>
            </p:extLst>
          </p:nvPr>
        </p:nvGraphicFramePr>
        <p:xfrm>
          <a:off x="3707904" y="4581128"/>
          <a:ext cx="3456384" cy="2076231"/>
        </p:xfrm>
        <a:graphic>
          <a:graphicData uri="http://schemas.openxmlformats.org/presentationml/2006/ole">
            <p:oleObj spid="_x0000_s37951" name="Visio" r:id="rId6" imgW="2748280" imgH="1645920" progId="">
              <p:embed/>
            </p:oleObj>
          </a:graphicData>
        </a:graphic>
      </p:graphicFrame>
    </p:spTree>
    <p:extLst>
      <p:ext uri="{BB962C8B-B14F-4D97-AF65-F5344CB8AC3E}">
        <p14:creationId xmlns:p14="http://schemas.microsoft.com/office/powerpoint/2010/main" xmlns="" val="30173703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083576"/>
          </a:xfrm>
        </p:spPr>
        <p:txBody>
          <a:bodyPr/>
          <a:lstStyle/>
          <a:p>
            <a:r>
              <a:rPr lang="zh-CN" altLang="en-US" dirty="0" smtClean="0"/>
              <a:t>解：设</a:t>
            </a:r>
            <a:r>
              <a:rPr lang="en-US" altLang="zh-CN" dirty="0"/>
              <a:t>A</a:t>
            </a:r>
            <a:r>
              <a:rPr lang="zh-CN" altLang="en-US" dirty="0"/>
              <a:t>为被减数，</a:t>
            </a:r>
            <a:r>
              <a:rPr lang="en-US" altLang="zh-CN" dirty="0"/>
              <a:t>B</a:t>
            </a:r>
            <a:r>
              <a:rPr lang="zh-CN" altLang="en-US" dirty="0"/>
              <a:t>为减数，</a:t>
            </a:r>
            <a:r>
              <a:rPr lang="en-US" altLang="zh-CN" dirty="0"/>
              <a:t>CI</a:t>
            </a:r>
            <a:r>
              <a:rPr lang="zh-CN" altLang="en-US" dirty="0"/>
              <a:t>为低位的借位，</a:t>
            </a:r>
            <a:r>
              <a:rPr lang="en-US" altLang="zh-CN" dirty="0"/>
              <a:t>D</a:t>
            </a:r>
            <a:r>
              <a:rPr lang="zh-CN" altLang="en-US" dirty="0"/>
              <a:t>为差，</a:t>
            </a:r>
            <a:r>
              <a:rPr lang="en-US" altLang="zh-CN" dirty="0"/>
              <a:t>CO</a:t>
            </a:r>
            <a:r>
              <a:rPr lang="zh-CN" altLang="en-US" dirty="0"/>
              <a:t>为向高位的借位。</a:t>
            </a:r>
          </a:p>
        </p:txBody>
      </p:sp>
      <p:sp>
        <p:nvSpPr>
          <p:cNvPr id="3" name="标题 2"/>
          <p:cNvSpPr>
            <a:spLocks noGrp="1"/>
          </p:cNvSpPr>
          <p:nvPr>
            <p:ph type="title"/>
          </p:nvPr>
        </p:nvSpPr>
        <p:spPr/>
        <p:txBody>
          <a:bodyPr>
            <a:normAutofit fontScale="90000"/>
          </a:bodyPr>
          <a:lstStyle/>
          <a:p>
            <a:r>
              <a:rPr lang="zh-CN" altLang="en-US" dirty="0"/>
              <a:t>试用双</a:t>
            </a:r>
            <a:r>
              <a:rPr lang="en-US" altLang="zh-CN" dirty="0"/>
              <a:t>4</a:t>
            </a:r>
            <a:r>
              <a:rPr lang="zh-CN" altLang="en-US" dirty="0"/>
              <a:t>选</a:t>
            </a:r>
            <a:r>
              <a:rPr lang="en-US" altLang="zh-CN" dirty="0"/>
              <a:t>1</a:t>
            </a:r>
            <a:r>
              <a:rPr lang="zh-CN" altLang="en-US" dirty="0"/>
              <a:t>数据选择器</a:t>
            </a:r>
            <a:r>
              <a:rPr lang="en-US" altLang="zh-CN" dirty="0"/>
              <a:t>74HC153</a:t>
            </a:r>
            <a:r>
              <a:rPr lang="zh-CN" altLang="en-US" dirty="0"/>
              <a:t>构成全减器</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2810709269"/>
              </p:ext>
            </p:extLst>
          </p:nvPr>
        </p:nvGraphicFramePr>
        <p:xfrm>
          <a:off x="1331640" y="2492896"/>
          <a:ext cx="1800200" cy="3157494"/>
        </p:xfrm>
        <a:graphic>
          <a:graphicData uri="http://schemas.openxmlformats.org/presentationml/2006/ole">
            <p:oleObj spid="_x0000_s41020" name="Visio" r:id="rId4" imgW="1200960" imgH="2100532" progId="">
              <p:embed/>
            </p:oleObj>
          </a:graphicData>
        </a:graphic>
      </p:graphicFrame>
      <p:sp>
        <p:nvSpPr>
          <p:cNvPr id="6" name="TextBox 5"/>
          <p:cNvSpPr txBox="1"/>
          <p:nvPr/>
        </p:nvSpPr>
        <p:spPr>
          <a:xfrm>
            <a:off x="1763688" y="5668529"/>
            <a:ext cx="877163" cy="369332"/>
          </a:xfrm>
          <a:prstGeom prst="rect">
            <a:avLst/>
          </a:prstGeom>
          <a:noFill/>
        </p:spPr>
        <p:txBody>
          <a:bodyPr wrap="none" rtlCol="0">
            <a:spAutoFit/>
          </a:bodyPr>
          <a:lstStyle/>
          <a:p>
            <a:r>
              <a:rPr lang="zh-CN" altLang="en-US" dirty="0" smtClean="0"/>
              <a:t>真值表</a:t>
            </a:r>
            <a:endParaRPr lang="zh-CN" alt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xmlns="" val="190220767"/>
              </p:ext>
            </p:extLst>
          </p:nvPr>
        </p:nvGraphicFramePr>
        <p:xfrm>
          <a:off x="3851920" y="2708920"/>
          <a:ext cx="4751581" cy="1224136"/>
        </p:xfrm>
        <a:graphic>
          <a:graphicData uri="http://schemas.openxmlformats.org/presentationml/2006/ole">
            <p:oleObj spid="_x0000_s41021" name="公式" r:id="rId5" imgW="2806700" imgH="723900" progId="Equation.3">
              <p:embed/>
            </p:oleObj>
          </a:graphicData>
        </a:graphic>
      </p:graphicFrame>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xmlns="" val="2419372137"/>
              </p:ext>
            </p:extLst>
          </p:nvPr>
        </p:nvGraphicFramePr>
        <p:xfrm>
          <a:off x="3779912" y="4378773"/>
          <a:ext cx="4928758" cy="1296144"/>
        </p:xfrm>
        <a:graphic>
          <a:graphicData uri="http://schemas.openxmlformats.org/presentationml/2006/ole">
            <p:oleObj spid="_x0000_s41022" name="公式" r:id="rId6" imgW="2755900" imgH="723900" progId="Equation.3">
              <p:embed/>
            </p:oleObj>
          </a:graphicData>
        </a:graphic>
      </p:graphicFrame>
      <p:sp>
        <p:nvSpPr>
          <p:cNvPr id="11" name="TextBox 10"/>
          <p:cNvSpPr txBox="1"/>
          <p:nvPr/>
        </p:nvSpPr>
        <p:spPr>
          <a:xfrm>
            <a:off x="5292080" y="5893266"/>
            <a:ext cx="1338828" cy="369332"/>
          </a:xfrm>
          <a:prstGeom prst="rect">
            <a:avLst/>
          </a:prstGeom>
          <a:noFill/>
        </p:spPr>
        <p:txBody>
          <a:bodyPr wrap="none" rtlCol="0">
            <a:spAutoFit/>
          </a:bodyPr>
          <a:lstStyle/>
          <a:p>
            <a:r>
              <a:rPr lang="zh-CN" altLang="en-US" dirty="0" smtClean="0"/>
              <a:t>逻辑表达式</a:t>
            </a:r>
            <a:endParaRPr lang="zh-CN" altLang="en-US" dirty="0"/>
          </a:p>
        </p:txBody>
      </p:sp>
    </p:spTree>
    <p:extLst>
      <p:ext uri="{BB962C8B-B14F-4D97-AF65-F5344CB8AC3E}">
        <p14:creationId xmlns:p14="http://schemas.microsoft.com/office/powerpoint/2010/main" xmlns="" val="36169626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443616"/>
          </a:xfrm>
        </p:spPr>
        <p:txBody>
          <a:bodyPr/>
          <a:lstStyle/>
          <a:p>
            <a:r>
              <a:rPr lang="zh-CN" altLang="en-US" dirty="0" smtClean="0"/>
              <a:t>由于有两个输出，三个输入，</a:t>
            </a:r>
            <a:r>
              <a:rPr lang="en-US" altLang="zh-CN" dirty="0" smtClean="0"/>
              <a:t>4</a:t>
            </a:r>
            <a:r>
              <a:rPr lang="zh-CN" altLang="en-US" dirty="0" smtClean="0"/>
              <a:t>选</a:t>
            </a:r>
            <a:r>
              <a:rPr lang="en-US" altLang="zh-CN" dirty="0" smtClean="0"/>
              <a:t>1</a:t>
            </a:r>
            <a:r>
              <a:rPr lang="zh-CN" altLang="en-US" dirty="0" smtClean="0"/>
              <a:t>的地址码只有两位。设</a:t>
            </a:r>
            <a:r>
              <a:rPr lang="en-US" altLang="zh-CN" dirty="0" smtClean="0"/>
              <a:t>B=A1</a:t>
            </a:r>
            <a:r>
              <a:rPr lang="zh-CN" altLang="en-US" dirty="0" smtClean="0"/>
              <a:t>，</a:t>
            </a:r>
            <a:r>
              <a:rPr lang="en-US" altLang="zh-CN" dirty="0" smtClean="0"/>
              <a:t>C=CI</a:t>
            </a:r>
            <a:r>
              <a:rPr lang="zh-CN" altLang="en-US" dirty="0" smtClean="0"/>
              <a:t>，设法将输入</a:t>
            </a:r>
            <a:r>
              <a:rPr lang="en-US" altLang="zh-CN" dirty="0" smtClean="0"/>
              <a:t>A</a:t>
            </a:r>
            <a:r>
              <a:rPr lang="zh-CN" altLang="en-US" dirty="0" smtClean="0"/>
              <a:t>映射到</a:t>
            </a:r>
            <a:r>
              <a:rPr lang="zh-CN" altLang="en-US" dirty="0"/>
              <a:t>数据输入来</a:t>
            </a:r>
            <a:r>
              <a:rPr lang="zh-CN" altLang="en-US" dirty="0" smtClean="0"/>
              <a:t>解决。</a:t>
            </a:r>
            <a:endParaRPr lang="zh-CN" altLang="en-US" dirty="0"/>
          </a:p>
        </p:txBody>
      </p:sp>
      <p:sp>
        <p:nvSpPr>
          <p:cNvPr id="3" name="标题 2"/>
          <p:cNvSpPr>
            <a:spLocks noGrp="1"/>
          </p:cNvSpPr>
          <p:nvPr>
            <p:ph type="title"/>
          </p:nvPr>
        </p:nvSpPr>
        <p:spPr/>
        <p:txBody>
          <a:bodyPr>
            <a:normAutofit fontScale="90000"/>
          </a:bodyPr>
          <a:lstStyle/>
          <a:p>
            <a:r>
              <a:rPr lang="zh-CN" altLang="en-US" dirty="0"/>
              <a:t>试用双</a:t>
            </a:r>
            <a:r>
              <a:rPr lang="en-US" altLang="zh-CN" dirty="0"/>
              <a:t>4</a:t>
            </a:r>
            <a:r>
              <a:rPr lang="zh-CN" altLang="en-US" dirty="0"/>
              <a:t>选</a:t>
            </a:r>
            <a:r>
              <a:rPr lang="en-US" altLang="zh-CN" dirty="0"/>
              <a:t>1</a:t>
            </a:r>
            <a:r>
              <a:rPr lang="zh-CN" altLang="en-US" dirty="0"/>
              <a:t>数据选择器</a:t>
            </a:r>
            <a:r>
              <a:rPr lang="en-US" altLang="zh-CN" dirty="0"/>
              <a:t>74HC153</a:t>
            </a:r>
            <a:r>
              <a:rPr lang="zh-CN" altLang="en-US" dirty="0"/>
              <a:t>构成全减器</a:t>
            </a:r>
          </a:p>
        </p:txBody>
      </p:sp>
      <p:graphicFrame>
        <p:nvGraphicFramePr>
          <p:cNvPr id="4" name="对象 3"/>
          <p:cNvGraphicFramePr>
            <a:graphicFrameLocks noChangeAspect="1"/>
          </p:cNvGraphicFramePr>
          <p:nvPr>
            <p:extLst>
              <p:ext uri="{D42A27DB-BD31-4B8C-83A1-F6EECF244321}">
                <p14:modId xmlns:p14="http://schemas.microsoft.com/office/powerpoint/2010/main" xmlns="" val="199360139"/>
              </p:ext>
            </p:extLst>
          </p:nvPr>
        </p:nvGraphicFramePr>
        <p:xfrm>
          <a:off x="899592" y="2924944"/>
          <a:ext cx="4752975" cy="1225550"/>
        </p:xfrm>
        <a:graphic>
          <a:graphicData uri="http://schemas.openxmlformats.org/presentationml/2006/ole">
            <p:oleObj spid="_x0000_s42060" name="公式" r:id="rId4" imgW="2806700" imgH="723900" progId="Equation.3">
              <p:embed/>
            </p:oleObj>
          </a:graphicData>
        </a:graphic>
      </p:graphicFrame>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786651581"/>
              </p:ext>
            </p:extLst>
          </p:nvPr>
        </p:nvGraphicFramePr>
        <p:xfrm>
          <a:off x="899592" y="4365104"/>
          <a:ext cx="4536504" cy="360040"/>
        </p:xfrm>
        <a:graphic>
          <a:graphicData uri="http://schemas.openxmlformats.org/presentationml/2006/ole">
            <p:oleObj spid="_x0000_s42061" name="公式" r:id="rId5" imgW="2540000" imgH="228600" progId="Equation.3">
              <p:embed/>
            </p:oleObj>
          </a:graphicData>
        </a:graphic>
      </p:graphicFrame>
      <p:cxnSp>
        <p:nvCxnSpPr>
          <p:cNvPr id="8" name="直接箭头连接符 7"/>
          <p:cNvCxnSpPr/>
          <p:nvPr/>
        </p:nvCxnSpPr>
        <p:spPr>
          <a:xfrm flipH="1" flipV="1">
            <a:off x="1691680" y="4077072"/>
            <a:ext cx="7200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1907704" y="4077072"/>
            <a:ext cx="7200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1331640" y="4077072"/>
            <a:ext cx="7200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483768" y="4077072"/>
            <a:ext cx="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707904" y="4077072"/>
            <a:ext cx="7200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788024" y="4077072"/>
            <a:ext cx="72008"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xmlns="" val="2393931895"/>
              </p:ext>
            </p:extLst>
          </p:nvPr>
        </p:nvGraphicFramePr>
        <p:xfrm>
          <a:off x="3491880" y="4797152"/>
          <a:ext cx="4929187" cy="1296988"/>
        </p:xfrm>
        <a:graphic>
          <a:graphicData uri="http://schemas.openxmlformats.org/presentationml/2006/ole">
            <p:oleObj spid="_x0000_s42062" name="公式" r:id="rId6" imgW="2755900" imgH="723900" progId="Equation.3">
              <p:embed/>
            </p:oleObj>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xmlns="" val="1065861330"/>
              </p:ext>
            </p:extLst>
          </p:nvPr>
        </p:nvGraphicFramePr>
        <p:xfrm>
          <a:off x="3459163" y="6165850"/>
          <a:ext cx="4603750" cy="358775"/>
        </p:xfrm>
        <a:graphic>
          <a:graphicData uri="http://schemas.openxmlformats.org/presentationml/2006/ole">
            <p:oleObj spid="_x0000_s42063" name="公式" r:id="rId7" imgW="2577960" imgH="228600" progId="Equation.3">
              <p:embed/>
            </p:oleObj>
          </a:graphicData>
        </a:graphic>
      </p:graphicFrame>
      <p:cxnSp>
        <p:nvCxnSpPr>
          <p:cNvPr id="22" name="直接箭头连接符 21"/>
          <p:cNvCxnSpPr/>
          <p:nvPr/>
        </p:nvCxnSpPr>
        <p:spPr>
          <a:xfrm flipH="1" flipV="1">
            <a:off x="4283968" y="6021288"/>
            <a:ext cx="7200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4572000" y="6021288"/>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3851920" y="6021288"/>
            <a:ext cx="14401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48064" y="6021288"/>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372200" y="6021288"/>
            <a:ext cx="72008"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7452320" y="6021288"/>
            <a:ext cx="216024"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496450" y="3172178"/>
            <a:ext cx="350217" cy="1411111"/>
          </a:xfrm>
          <a:custGeom>
            <a:avLst/>
            <a:gdLst>
              <a:gd name="connsiteX0" fmla="*/ 305061 w 350217"/>
              <a:gd name="connsiteY0" fmla="*/ 1411111 h 1411111"/>
              <a:gd name="connsiteX1" fmla="*/ 261 w 350217"/>
              <a:gd name="connsiteY1" fmla="*/ 745066 h 1411111"/>
              <a:gd name="connsiteX2" fmla="*/ 350217 w 350217"/>
              <a:gd name="connsiteY2" fmla="*/ 0 h 1411111"/>
            </a:gdLst>
            <a:ahLst/>
            <a:cxnLst>
              <a:cxn ang="0">
                <a:pos x="connsiteX0" y="connsiteY0"/>
              </a:cxn>
              <a:cxn ang="0">
                <a:pos x="connsiteX1" y="connsiteY1"/>
              </a:cxn>
              <a:cxn ang="0">
                <a:pos x="connsiteX2" y="connsiteY2"/>
              </a:cxn>
            </a:cxnLst>
            <a:rect l="l" t="t" r="r" b="b"/>
            <a:pathLst>
              <a:path w="350217" h="1411111">
                <a:moveTo>
                  <a:pt x="305061" y="1411111"/>
                </a:moveTo>
                <a:cubicBezTo>
                  <a:pt x="148898" y="1195681"/>
                  <a:pt x="-7265" y="980251"/>
                  <a:pt x="261" y="745066"/>
                </a:cubicBezTo>
                <a:cubicBezTo>
                  <a:pt x="7787" y="509881"/>
                  <a:pt x="179002" y="254940"/>
                  <a:pt x="350217" y="0"/>
                </a:cubicBezTo>
              </a:path>
            </a:pathLst>
          </a:custGeom>
          <a:noFill/>
          <a:ln w="952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3013897" y="5046133"/>
            <a:ext cx="384059" cy="1320800"/>
          </a:xfrm>
          <a:custGeom>
            <a:avLst/>
            <a:gdLst>
              <a:gd name="connsiteX0" fmla="*/ 338903 w 384059"/>
              <a:gd name="connsiteY0" fmla="*/ 1320800 h 1320800"/>
              <a:gd name="connsiteX1" fmla="*/ 236 w 384059"/>
              <a:gd name="connsiteY1" fmla="*/ 620889 h 1320800"/>
              <a:gd name="connsiteX2" fmla="*/ 384059 w 384059"/>
              <a:gd name="connsiteY2" fmla="*/ 0 h 1320800"/>
            </a:gdLst>
            <a:ahLst/>
            <a:cxnLst>
              <a:cxn ang="0">
                <a:pos x="connsiteX0" y="connsiteY0"/>
              </a:cxn>
              <a:cxn ang="0">
                <a:pos x="connsiteX1" y="connsiteY1"/>
              </a:cxn>
              <a:cxn ang="0">
                <a:pos x="connsiteX2" y="connsiteY2"/>
              </a:cxn>
            </a:cxnLst>
            <a:rect l="l" t="t" r="r" b="b"/>
            <a:pathLst>
              <a:path w="384059" h="1320800">
                <a:moveTo>
                  <a:pt x="338903" y="1320800"/>
                </a:moveTo>
                <a:cubicBezTo>
                  <a:pt x="165806" y="1080911"/>
                  <a:pt x="-7290" y="841022"/>
                  <a:pt x="236" y="620889"/>
                </a:cubicBezTo>
                <a:cubicBezTo>
                  <a:pt x="7762" y="400756"/>
                  <a:pt x="195910" y="200378"/>
                  <a:pt x="384059" y="0"/>
                </a:cubicBezTo>
              </a:path>
            </a:pathLst>
          </a:custGeom>
          <a:noFill/>
          <a:ln w="952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12" descr="4-3-22"/>
          <p:cNvPicPr/>
          <p:nvPr/>
        </p:nvPicPr>
        <p:blipFill>
          <a:blip r:embed="rId8" cstate="print">
            <a:extLst>
              <a:ext uri="{28A0092B-C50C-407E-A947-70E740481C1C}">
                <a14:useLocalDpi xmlns:a14="http://schemas.microsoft.com/office/drawing/2010/main" xmlns="" val="0"/>
              </a:ext>
            </a:extLst>
          </a:blip>
          <a:srcRect l="29260" t="11899" r="29568" b="4056"/>
          <a:stretch>
            <a:fillRect/>
          </a:stretch>
        </p:blipFill>
        <p:spPr bwMode="auto">
          <a:xfrm>
            <a:off x="6704420" y="2526457"/>
            <a:ext cx="1495799" cy="2519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277571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实现线路</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2526510662"/>
              </p:ext>
            </p:extLst>
          </p:nvPr>
        </p:nvGraphicFramePr>
        <p:xfrm>
          <a:off x="1979712" y="1988840"/>
          <a:ext cx="5462268" cy="3096344"/>
        </p:xfrm>
        <a:graphic>
          <a:graphicData uri="http://schemas.openxmlformats.org/presentationml/2006/ole">
            <p:oleObj spid="_x0000_s43026" name="Visio" r:id="rId4" imgW="3279690" imgH="1857375" progId="">
              <p:embed/>
            </p:oleObj>
          </a:graphicData>
        </a:graphic>
      </p:graphicFrame>
    </p:spTree>
    <p:extLst>
      <p:ext uri="{BB962C8B-B14F-4D97-AF65-F5344CB8AC3E}">
        <p14:creationId xmlns:p14="http://schemas.microsoft.com/office/powerpoint/2010/main" xmlns="" val="2495169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smtClean="0"/>
              <a:t>当</a:t>
            </a:r>
            <a:r>
              <a:rPr lang="zh-CN" altLang="zh-CN" dirty="0"/>
              <a:t>逻辑函数的变量个数与数据选择</a:t>
            </a:r>
            <a:r>
              <a:rPr lang="zh-CN" altLang="zh-CN" dirty="0" smtClean="0"/>
              <a:t>器</a:t>
            </a:r>
            <a:r>
              <a:rPr lang="zh-CN" altLang="en-US" dirty="0" smtClean="0"/>
              <a:t>地址位</a:t>
            </a:r>
            <a:r>
              <a:rPr lang="zh-CN" altLang="zh-CN" dirty="0" smtClean="0"/>
              <a:t>数</a:t>
            </a:r>
            <a:r>
              <a:rPr lang="zh-CN" altLang="zh-CN" dirty="0"/>
              <a:t>相等时，可直接用数据选择器来实现所要实现的逻辑函数。 </a:t>
            </a:r>
          </a:p>
          <a:p>
            <a:r>
              <a:rPr lang="zh-CN" altLang="zh-CN" dirty="0" smtClean="0"/>
              <a:t>当</a:t>
            </a:r>
            <a:r>
              <a:rPr lang="zh-CN" altLang="zh-CN" dirty="0"/>
              <a:t>逻辑函数的变量个数多于数据选择</a:t>
            </a:r>
            <a:r>
              <a:rPr lang="zh-CN" altLang="zh-CN" dirty="0" smtClean="0"/>
              <a:t>器</a:t>
            </a:r>
            <a:r>
              <a:rPr lang="zh-CN" altLang="en-US" dirty="0" smtClean="0"/>
              <a:t>地址位数</a:t>
            </a:r>
            <a:r>
              <a:rPr lang="zh-CN" altLang="zh-CN" dirty="0" smtClean="0"/>
              <a:t>时</a:t>
            </a:r>
            <a:r>
              <a:rPr lang="zh-CN" altLang="zh-CN" dirty="0"/>
              <a:t>，应分离出多余变量，将余下的变量分别有序地加到数据选择器的数据输入端。 </a:t>
            </a:r>
          </a:p>
          <a:p>
            <a:r>
              <a:rPr lang="zh-CN" altLang="zh-CN" dirty="0" smtClean="0"/>
              <a:t>一</a:t>
            </a:r>
            <a:r>
              <a:rPr lang="zh-CN" altLang="zh-CN" dirty="0"/>
              <a:t>个数据选择器只能用来实现一个多输入变量的单输出逻辑函数。</a:t>
            </a:r>
          </a:p>
          <a:p>
            <a:endParaRPr lang="zh-CN" altLang="en-US" dirty="0"/>
          </a:p>
        </p:txBody>
      </p:sp>
      <p:sp>
        <p:nvSpPr>
          <p:cNvPr id="3" name="标题 2"/>
          <p:cNvSpPr>
            <a:spLocks noGrp="1"/>
          </p:cNvSpPr>
          <p:nvPr>
            <p:ph type="title"/>
          </p:nvPr>
        </p:nvSpPr>
        <p:spPr/>
        <p:txBody>
          <a:bodyPr>
            <a:normAutofit/>
          </a:bodyPr>
          <a:lstStyle/>
          <a:p>
            <a:r>
              <a:rPr lang="zh-CN" altLang="en-US" dirty="0" smtClean="0"/>
              <a:t>用数据选择器实现逻辑函数要点</a:t>
            </a:r>
            <a:endParaRPr lang="zh-CN" altLang="en-US" dirty="0"/>
          </a:p>
        </p:txBody>
      </p:sp>
    </p:spTree>
    <p:extLst>
      <p:ext uri="{BB962C8B-B14F-4D97-AF65-F5344CB8AC3E}">
        <p14:creationId xmlns:p14="http://schemas.microsoft.com/office/powerpoint/2010/main" xmlns="" val="4132841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xmlns="" val="743100800"/>
              </p:ext>
            </p:extLst>
          </p:nvPr>
        </p:nvGraphicFramePr>
        <p:xfrm>
          <a:off x="5436096" y="908715"/>
          <a:ext cx="2808312" cy="4663440"/>
        </p:xfrm>
        <a:graphic>
          <a:graphicData uri="http://schemas.openxmlformats.org/drawingml/2006/table">
            <a:tbl>
              <a:tblPr firstRow="1" firstCol="1" bandRow="1">
                <a:tableStyleId>{5C22544A-7EE6-4342-B048-85BDC9FD1C3A}</a:tableStyleId>
              </a:tblPr>
              <a:tblGrid>
                <a:gridCol w="1136697"/>
                <a:gridCol w="1671615"/>
              </a:tblGrid>
              <a:tr h="211789">
                <a:tc>
                  <a:txBody>
                    <a:bodyPr/>
                    <a:lstStyle/>
                    <a:p>
                      <a:pPr algn="just">
                        <a:spcAft>
                          <a:spcPts val="0"/>
                        </a:spcAft>
                      </a:pPr>
                      <a:r>
                        <a:rPr lang="en-US" sz="1800" kern="100" dirty="0">
                          <a:effectLst/>
                        </a:rPr>
                        <a:t>B</a:t>
                      </a:r>
                      <a:r>
                        <a:rPr lang="en-US" sz="1800" kern="100" baseline="-25000" dirty="0">
                          <a:effectLst/>
                        </a:rPr>
                        <a:t>3</a:t>
                      </a:r>
                      <a:r>
                        <a:rPr lang="en-US" sz="1800" kern="100" dirty="0">
                          <a:effectLst/>
                        </a:rPr>
                        <a:t>B</a:t>
                      </a:r>
                      <a:r>
                        <a:rPr lang="en-US" sz="1800" kern="100" baseline="-25000" dirty="0">
                          <a:effectLst/>
                        </a:rPr>
                        <a:t>2</a:t>
                      </a:r>
                      <a:r>
                        <a:rPr lang="en-US" sz="1800" kern="100" dirty="0">
                          <a:effectLst/>
                        </a:rPr>
                        <a:t>B</a:t>
                      </a:r>
                      <a:r>
                        <a:rPr lang="en-US" sz="1800" kern="100" baseline="-25000" dirty="0">
                          <a:effectLst/>
                        </a:rPr>
                        <a:t>1</a:t>
                      </a:r>
                      <a:r>
                        <a:rPr lang="en-US" sz="1800" kern="100" dirty="0">
                          <a:effectLst/>
                        </a:rPr>
                        <a:t>B</a:t>
                      </a:r>
                      <a:r>
                        <a:rPr lang="en-US" sz="1800" kern="100" baseline="-25000" dirty="0">
                          <a:effectLst/>
                        </a:rPr>
                        <a:t>0</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G</a:t>
                      </a:r>
                      <a:r>
                        <a:rPr lang="en-US" sz="1800" kern="100" baseline="-25000">
                          <a:effectLst/>
                        </a:rPr>
                        <a:t>3</a:t>
                      </a:r>
                      <a:r>
                        <a:rPr lang="en-US" sz="1800" kern="100">
                          <a:effectLst/>
                        </a:rPr>
                        <a:t>G</a:t>
                      </a:r>
                      <a:r>
                        <a:rPr lang="en-US" sz="1800" kern="100" baseline="-25000">
                          <a:effectLst/>
                        </a:rPr>
                        <a:t>2</a:t>
                      </a:r>
                      <a:r>
                        <a:rPr lang="en-US" sz="1800" kern="100">
                          <a:effectLst/>
                        </a:rPr>
                        <a:t>G</a:t>
                      </a:r>
                      <a:r>
                        <a:rPr lang="en-US" sz="1800" kern="100" baseline="-25000">
                          <a:effectLst/>
                        </a:rPr>
                        <a:t>1</a:t>
                      </a:r>
                      <a:r>
                        <a:rPr lang="en-US" sz="1800" kern="100">
                          <a:effectLst/>
                        </a:rPr>
                        <a:t>G</a:t>
                      </a:r>
                      <a:r>
                        <a:rPr lang="en-US" sz="1800" kern="100" baseline="-25000">
                          <a:effectLst/>
                        </a:rPr>
                        <a:t>0</a:t>
                      </a:r>
                      <a:endParaRPr lang="zh-CN" sz="1800" kern="10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0000</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0000</a:t>
                      </a:r>
                      <a:endParaRPr lang="zh-CN" sz="1800" kern="10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0001</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0001</a:t>
                      </a:r>
                      <a:endParaRPr lang="zh-CN" sz="1800" kern="10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0010</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0011</a:t>
                      </a:r>
                      <a:endParaRPr lang="zh-CN" sz="1800" kern="10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0011</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0010</a:t>
                      </a:r>
                      <a:endParaRPr lang="zh-CN" sz="1800" kern="100" dirty="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0100</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0110</a:t>
                      </a:r>
                      <a:endParaRPr lang="zh-CN" sz="1800" kern="100" dirty="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0101</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0111</a:t>
                      </a:r>
                      <a:endParaRPr lang="zh-CN" sz="1800" kern="10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0110</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0101</a:t>
                      </a:r>
                      <a:endParaRPr lang="zh-CN" sz="1800" kern="10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0111</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0100</a:t>
                      </a:r>
                      <a:endParaRPr lang="zh-CN" sz="1800" kern="10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1000</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a:effectLst/>
                        </a:rPr>
                        <a:t>1100</a:t>
                      </a:r>
                      <a:endParaRPr lang="zh-CN" sz="1800" kern="10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1001</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1101</a:t>
                      </a:r>
                      <a:endParaRPr lang="zh-CN" sz="1800" kern="100" dirty="0">
                        <a:effectLst/>
                        <a:latin typeface="Calibri"/>
                        <a:ea typeface="宋体"/>
                        <a:cs typeface="Times New Roman"/>
                      </a:endParaRPr>
                    </a:p>
                  </a:txBody>
                  <a:tcPr marL="68580" marR="68580" marT="0" marB="0"/>
                </a:tc>
              </a:tr>
              <a:tr h="211789">
                <a:tc>
                  <a:txBody>
                    <a:bodyPr/>
                    <a:lstStyle/>
                    <a:p>
                      <a:pPr algn="just">
                        <a:spcAft>
                          <a:spcPts val="0"/>
                        </a:spcAft>
                      </a:pPr>
                      <a:r>
                        <a:rPr lang="en-US" sz="1800" kern="100">
                          <a:effectLst/>
                        </a:rPr>
                        <a:t>1010</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1111</a:t>
                      </a:r>
                      <a:endParaRPr lang="zh-CN" sz="1800" kern="100" dirty="0">
                        <a:effectLst/>
                        <a:latin typeface="Calibri"/>
                        <a:ea typeface="宋体"/>
                        <a:cs typeface="Times New Roman"/>
                      </a:endParaRPr>
                    </a:p>
                  </a:txBody>
                  <a:tcPr marL="68580" marR="68580" marT="0" marB="0"/>
                </a:tc>
              </a:tr>
              <a:tr h="211789">
                <a:tc>
                  <a:txBody>
                    <a:bodyPr/>
                    <a:lstStyle/>
                    <a:p>
                      <a:pPr algn="just">
                        <a:spcAft>
                          <a:spcPts val="0"/>
                        </a:spcAft>
                      </a:pPr>
                      <a:r>
                        <a:rPr lang="en-US" sz="1800" kern="100">
                          <a:effectLst/>
                        </a:rPr>
                        <a:t>1011</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1110</a:t>
                      </a:r>
                      <a:endParaRPr lang="zh-CN" sz="1800" kern="100" dirty="0">
                        <a:effectLst/>
                        <a:latin typeface="Calibri"/>
                        <a:ea typeface="宋体"/>
                        <a:cs typeface="Times New Roman"/>
                      </a:endParaRPr>
                    </a:p>
                  </a:txBody>
                  <a:tcPr marL="68580" marR="68580" marT="0" marB="0"/>
                </a:tc>
              </a:tr>
              <a:tr h="211789">
                <a:tc>
                  <a:txBody>
                    <a:bodyPr/>
                    <a:lstStyle/>
                    <a:p>
                      <a:pPr algn="just">
                        <a:spcAft>
                          <a:spcPts val="0"/>
                        </a:spcAft>
                      </a:pPr>
                      <a:r>
                        <a:rPr lang="en-US" sz="1800" kern="100">
                          <a:effectLst/>
                        </a:rPr>
                        <a:t>1100</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1010</a:t>
                      </a:r>
                      <a:endParaRPr lang="zh-CN" sz="1800" kern="100" dirty="0">
                        <a:effectLst/>
                        <a:latin typeface="Calibri"/>
                        <a:ea typeface="宋体"/>
                        <a:cs typeface="Times New Roman"/>
                      </a:endParaRPr>
                    </a:p>
                  </a:txBody>
                  <a:tcPr marL="68580" marR="68580" marT="0" marB="0"/>
                </a:tc>
              </a:tr>
              <a:tr h="211789">
                <a:tc>
                  <a:txBody>
                    <a:bodyPr/>
                    <a:lstStyle/>
                    <a:p>
                      <a:pPr algn="just">
                        <a:spcAft>
                          <a:spcPts val="0"/>
                        </a:spcAft>
                      </a:pPr>
                      <a:r>
                        <a:rPr lang="en-US" sz="1800" kern="100">
                          <a:effectLst/>
                        </a:rPr>
                        <a:t>1101</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1011</a:t>
                      </a:r>
                      <a:endParaRPr lang="zh-CN" sz="1800" kern="100" dirty="0">
                        <a:effectLst/>
                        <a:latin typeface="Calibri"/>
                        <a:ea typeface="宋体"/>
                        <a:cs typeface="Times New Roman"/>
                      </a:endParaRPr>
                    </a:p>
                  </a:txBody>
                  <a:tcPr marL="68580" marR="68580" marT="0" marB="0"/>
                </a:tc>
              </a:tr>
              <a:tr h="211789">
                <a:tc>
                  <a:txBody>
                    <a:bodyPr/>
                    <a:lstStyle/>
                    <a:p>
                      <a:pPr algn="just">
                        <a:spcAft>
                          <a:spcPts val="0"/>
                        </a:spcAft>
                      </a:pPr>
                      <a:r>
                        <a:rPr lang="en-US" sz="1800" kern="100" dirty="0">
                          <a:effectLst/>
                        </a:rPr>
                        <a:t>1110</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1001</a:t>
                      </a:r>
                      <a:endParaRPr lang="zh-CN" sz="1800" kern="100" dirty="0">
                        <a:effectLst/>
                        <a:latin typeface="Calibri"/>
                        <a:ea typeface="宋体"/>
                        <a:cs typeface="Times New Roman"/>
                      </a:endParaRPr>
                    </a:p>
                  </a:txBody>
                  <a:tcPr marL="68580" marR="68580" marT="0" marB="0"/>
                </a:tc>
              </a:tr>
              <a:tr h="211789">
                <a:tc>
                  <a:txBody>
                    <a:bodyPr/>
                    <a:lstStyle/>
                    <a:p>
                      <a:pPr algn="just">
                        <a:spcAft>
                          <a:spcPts val="0"/>
                        </a:spcAft>
                      </a:pPr>
                      <a:r>
                        <a:rPr lang="en-US" sz="1800" kern="100">
                          <a:effectLst/>
                        </a:rPr>
                        <a:t>1111</a:t>
                      </a:r>
                      <a:endParaRPr lang="zh-CN" sz="1800" kern="100">
                        <a:effectLst/>
                        <a:latin typeface="Calibri"/>
                        <a:ea typeface="宋体"/>
                        <a:cs typeface="Times New Roman"/>
                      </a:endParaRPr>
                    </a:p>
                  </a:txBody>
                  <a:tcPr marL="68580" marR="68580" marT="0" marB="0"/>
                </a:tc>
                <a:tc>
                  <a:txBody>
                    <a:bodyPr/>
                    <a:lstStyle/>
                    <a:p>
                      <a:pPr algn="just">
                        <a:spcAft>
                          <a:spcPts val="0"/>
                        </a:spcAft>
                      </a:pPr>
                      <a:r>
                        <a:rPr lang="en-US" sz="1800" kern="100" dirty="0">
                          <a:effectLst/>
                        </a:rPr>
                        <a:t>1000</a:t>
                      </a:r>
                      <a:endParaRPr lang="zh-CN" sz="1800" kern="100" dirty="0">
                        <a:effectLst/>
                        <a:latin typeface="Calibri"/>
                        <a:ea typeface="宋体"/>
                        <a:cs typeface="Times New Roman"/>
                      </a:endParaRPr>
                    </a:p>
                  </a:txBody>
                  <a:tcPr marL="68580" marR="68580" marT="0" marB="0"/>
                </a:tc>
              </a:tr>
            </a:tbl>
          </a:graphicData>
        </a:graphic>
      </p:graphicFrame>
      <p:sp>
        <p:nvSpPr>
          <p:cNvPr id="5" name="Rectangle 1"/>
          <p:cNvSpPr>
            <a:spLocks noChangeArrowheads="1"/>
          </p:cNvSpPr>
          <p:nvPr/>
        </p:nvSpPr>
        <p:spPr bwMode="auto">
          <a:xfrm>
            <a:off x="611560" y="2348880"/>
            <a:ext cx="4608512"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解：写出逻辑表达式。</a:t>
            </a:r>
            <a:endParaRPr kumimoji="0" lang="zh-CN"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G</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0</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=B</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0</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B</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1</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,G</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1</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=B</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1</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B</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2</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,G</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2</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=B</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2</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B</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3</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,G</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3</a:t>
            </a:r>
            <a:r>
              <a:rPr kumimoji="0" lang="en-US" altLang="zh-CN"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=B</a:t>
            </a:r>
            <a:r>
              <a:rPr kumimoji="0" lang="en-US" altLang="zh-CN" sz="2400" b="0" i="0" u="none" strike="noStrike" cap="none" normalizeH="0" baseline="-30000" dirty="0" smtClean="0">
                <a:ln>
                  <a:noFill/>
                </a:ln>
                <a:solidFill>
                  <a:schemeClr val="tx1"/>
                </a:solidFill>
                <a:effectLst/>
                <a:latin typeface="Courier New" pitchFamily="49" charset="0"/>
                <a:ea typeface="宋体" pitchFamily="2" charset="-122"/>
                <a:cs typeface="Courier New" pitchFamily="49" charset="0"/>
              </a:rPr>
              <a:t>3</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真值表：</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Courier New" pitchFamily="49" charset="0"/>
                <a:ea typeface="宋体" pitchFamily="2" charset="-122"/>
                <a:cs typeface="Courier New" pitchFamily="49" charset="0"/>
              </a:rPr>
              <a:t>四位自然二进制码到格雷码变换器。</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将</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n</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位自然二进制码转换成</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n</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位格雷码</a:t>
            </a:r>
            <a:endParaRPr kumimoji="0" lang="zh-CN" altLang="en-US"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smtClean="0">
                <a:ln>
                  <a:noFill/>
                </a:ln>
                <a:solidFill>
                  <a:schemeClr val="tx1"/>
                </a:solidFill>
                <a:effectLst/>
                <a:latin typeface="Calibri" pitchFamily="34" charset="0"/>
                <a:ea typeface="宋体" pitchFamily="2" charset="-122"/>
                <a:cs typeface="Times New Roman" pitchFamily="18" charset="0"/>
              </a:rPr>
              <a:t>Gi</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 Bi⊕Bi+1    </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en-US" altLang="zh-CN" sz="2400" b="0" i="0" u="none" strike="noStrike" cap="none" normalizeH="0" baseline="0" dirty="0" err="1" smtClean="0">
                <a:ln>
                  <a:noFill/>
                </a:ln>
                <a:solidFill>
                  <a:schemeClr val="tx1"/>
                </a:solidFill>
                <a:effectLst/>
                <a:latin typeface="Calibri" pitchFamily="34" charset="0"/>
                <a:ea typeface="宋体" pitchFamily="2" charset="-122"/>
                <a:cs typeface="Times New Roman" pitchFamily="18" charset="0"/>
              </a:rPr>
              <a:t>i</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 0</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1</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2</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a:t>
            </a:r>
            <a:r>
              <a:rPr kumimoji="0" lang="en-US" altLang="zh-CN"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n-1</a:t>
            </a:r>
            <a:r>
              <a:rPr kumimoji="0" lang="zh-CN" altLang="en-US" sz="2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6" name="图片 5"/>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2610" y="188640"/>
            <a:ext cx="4115414" cy="2160240"/>
          </a:xfrm>
          <a:prstGeom prst="rect">
            <a:avLst/>
          </a:prstGeom>
          <a:noFill/>
          <a:ln>
            <a:solidFill>
              <a:srgbClr val="0070C0"/>
            </a:solidFill>
          </a:ln>
          <a:effectLst/>
        </p:spPr>
      </p:pic>
    </p:spTree>
    <p:extLst>
      <p:ext uri="{BB962C8B-B14F-4D97-AF65-F5344CB8AC3E}">
        <p14:creationId xmlns:p14="http://schemas.microsoft.com/office/powerpoint/2010/main" xmlns="" val="320930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fade">
                                      <p:cBhvr>
                                        <p:cTn id="40" dur="1000"/>
                                        <p:tgtEl>
                                          <p:spTgt spid="5">
                                            <p:txEl>
                                              <p:pRg st="3" end="3"/>
                                            </p:txEl>
                                          </p:spTgt>
                                        </p:tgtEl>
                                      </p:cBhvr>
                                    </p:animEffect>
                                    <p:anim calcmode="lin" valueType="num">
                                      <p:cBhvr>
                                        <p:cTn id="41"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fade">
                                      <p:cBhvr>
                                        <p:cTn id="47" dur="1000"/>
                                        <p:tgtEl>
                                          <p:spTgt spid="5">
                                            <p:txEl>
                                              <p:pRg st="4" end="4"/>
                                            </p:txEl>
                                          </p:spTgt>
                                        </p:tgtEl>
                                      </p:cBhvr>
                                    </p:animEffect>
                                    <p:anim calcmode="lin" valueType="num">
                                      <p:cBhvr>
                                        <p:cTn id="4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
                                            <p:txEl>
                                              <p:pRg st="5" end="5"/>
                                            </p:txEl>
                                          </p:spTgt>
                                        </p:tgtEl>
                                        <p:attrNameLst>
                                          <p:attrName>style.visibility</p:attrName>
                                        </p:attrNameLst>
                                      </p:cBhvr>
                                      <p:to>
                                        <p:strVal val="visible"/>
                                      </p:to>
                                    </p:set>
                                    <p:animEffect transition="in" filter="fade">
                                      <p:cBhvr>
                                        <p:cTn id="54" dur="1000"/>
                                        <p:tgtEl>
                                          <p:spTgt spid="5">
                                            <p:txEl>
                                              <p:pRg st="5" end="5"/>
                                            </p:txEl>
                                          </p:spTgt>
                                        </p:tgtEl>
                                      </p:cBhvr>
                                    </p:animEffect>
                                    <p:anim calcmode="lin" valueType="num">
                                      <p:cBhvr>
                                        <p:cTn id="5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effectLst/>
              </a:rPr>
              <a:t>实现并行数据的串行传输</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1759938098"/>
              </p:ext>
            </p:extLst>
          </p:nvPr>
        </p:nvGraphicFramePr>
        <p:xfrm>
          <a:off x="1318547" y="1772816"/>
          <a:ext cx="6506905" cy="3312368"/>
        </p:xfrm>
        <a:graphic>
          <a:graphicData uri="http://schemas.openxmlformats.org/presentationml/2006/ole">
            <p:oleObj spid="_x0000_s44048" name="Visio" r:id="rId4" imgW="4734560" imgH="2411730" progId="">
              <p:embed/>
            </p:oleObj>
          </a:graphicData>
        </a:graphic>
      </p:graphicFrame>
    </p:spTree>
    <p:extLst>
      <p:ext uri="{BB962C8B-B14F-4D97-AF65-F5344CB8AC3E}">
        <p14:creationId xmlns:p14="http://schemas.microsoft.com/office/powerpoint/2010/main" xmlns="" val="46058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371608"/>
          </a:xfrm>
        </p:spPr>
        <p:txBody>
          <a:bodyPr>
            <a:normAutofit lnSpcReduction="10000"/>
          </a:bodyPr>
          <a:lstStyle/>
          <a:p>
            <a:r>
              <a:rPr lang="en-US" altLang="zh-CN" dirty="0"/>
              <a:t>1</a:t>
            </a:r>
            <a:r>
              <a:rPr lang="zh-CN" altLang="en-US" dirty="0"/>
              <a:t>位半加器：半加器是只考虑两个</a:t>
            </a:r>
            <a:r>
              <a:rPr lang="en-US" altLang="zh-CN" dirty="0"/>
              <a:t>1</a:t>
            </a:r>
            <a:r>
              <a:rPr lang="zh-CN" altLang="en-US" dirty="0"/>
              <a:t>位二进制数相加，不考虑低位的进位</a:t>
            </a:r>
            <a:r>
              <a:rPr lang="zh-CN" altLang="en-US" dirty="0" smtClean="0"/>
              <a:t>。</a:t>
            </a:r>
            <a:endParaRPr lang="zh-CN" altLang="en-US" dirty="0"/>
          </a:p>
          <a:p>
            <a:r>
              <a:rPr lang="zh-CN" altLang="en-US" dirty="0"/>
              <a:t>真值表：</a:t>
            </a:r>
          </a:p>
          <a:p>
            <a:endParaRPr lang="zh-CN" altLang="en-US" dirty="0"/>
          </a:p>
        </p:txBody>
      </p:sp>
      <p:sp>
        <p:nvSpPr>
          <p:cNvPr id="3" name="标题 2"/>
          <p:cNvSpPr>
            <a:spLocks noGrp="1"/>
          </p:cNvSpPr>
          <p:nvPr>
            <p:ph type="title"/>
          </p:nvPr>
        </p:nvSpPr>
        <p:spPr/>
        <p:txBody>
          <a:bodyPr/>
          <a:lstStyle/>
          <a:p>
            <a:r>
              <a:rPr lang="en-US" altLang="zh-CN" dirty="0"/>
              <a:t>3.4.4 </a:t>
            </a:r>
            <a:r>
              <a:rPr lang="zh-CN" altLang="en-US" dirty="0"/>
              <a:t>加法器</a:t>
            </a:r>
          </a:p>
        </p:txBody>
      </p:sp>
      <p:pic>
        <p:nvPicPr>
          <p:cNvPr id="4" name="图片 3"/>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5795" y="2780929"/>
            <a:ext cx="3134118" cy="2016224"/>
          </a:xfrm>
          <a:prstGeom prst="rect">
            <a:avLst/>
          </a:prstGeom>
          <a:noFill/>
          <a:ln>
            <a:noFill/>
          </a:ln>
          <a:effectLst/>
        </p:spPr>
      </p:pic>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2468369615"/>
              </p:ext>
            </p:extLst>
          </p:nvPr>
        </p:nvGraphicFramePr>
        <p:xfrm>
          <a:off x="4378341" y="3212976"/>
          <a:ext cx="3087197" cy="932375"/>
        </p:xfrm>
        <a:graphic>
          <a:graphicData uri="http://schemas.openxmlformats.org/presentationml/2006/ole">
            <p:oleObj spid="_x0000_s45099" name="公式" r:id="rId5" imgW="1422400" imgH="431800" progId="Equation.3">
              <p:embed/>
            </p:oleObj>
          </a:graphicData>
        </a:graphic>
      </p:graphicFrame>
      <p:sp>
        <p:nvSpPr>
          <p:cNvPr id="7" name="TextBox 6"/>
          <p:cNvSpPr txBox="1"/>
          <p:nvPr/>
        </p:nvSpPr>
        <p:spPr>
          <a:xfrm>
            <a:off x="4355976" y="2630423"/>
            <a:ext cx="2492990" cy="369332"/>
          </a:xfrm>
          <a:prstGeom prst="rect">
            <a:avLst/>
          </a:prstGeom>
          <a:noFill/>
        </p:spPr>
        <p:txBody>
          <a:bodyPr wrap="none" rtlCol="0">
            <a:spAutoFit/>
          </a:bodyPr>
          <a:lstStyle/>
          <a:p>
            <a:r>
              <a:rPr lang="zh-CN" altLang="en-US" dirty="0" smtClean="0"/>
              <a:t>逻辑表达式与逻辑图：</a:t>
            </a:r>
            <a:endParaRPr lang="zh-CN" altLang="en-US" dirty="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xmlns="" val="3242737367"/>
              </p:ext>
            </p:extLst>
          </p:nvPr>
        </p:nvGraphicFramePr>
        <p:xfrm>
          <a:off x="4067944" y="4437112"/>
          <a:ext cx="2666261" cy="1696712"/>
        </p:xfrm>
        <a:graphic>
          <a:graphicData uri="http://schemas.openxmlformats.org/presentationml/2006/ole">
            <p:oleObj spid="_x0000_s45100" name="Visio" r:id="rId6" imgW="1576800" imgH="996081" progId="">
              <p:embed/>
            </p:oleObj>
          </a:graphicData>
        </a:graphic>
      </p:graphicFrame>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xmlns="" val="2398144065"/>
              </p:ext>
            </p:extLst>
          </p:nvPr>
        </p:nvGraphicFramePr>
        <p:xfrm>
          <a:off x="6588224" y="4797153"/>
          <a:ext cx="2161299" cy="936104"/>
        </p:xfrm>
        <a:graphic>
          <a:graphicData uri="http://schemas.openxmlformats.org/presentationml/2006/ole">
            <p:oleObj spid="_x0000_s45101" name="Visio" r:id="rId7" imgW="1486890" imgH="646981" progId="">
              <p:embed/>
            </p:oleObj>
          </a:graphicData>
        </a:graphic>
      </p:graphicFrame>
    </p:spTree>
    <p:extLst>
      <p:ext uri="{BB962C8B-B14F-4D97-AF65-F5344CB8AC3E}">
        <p14:creationId xmlns:p14="http://schemas.microsoft.com/office/powerpoint/2010/main" xmlns="" val="33834545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507512"/>
          </a:xfrm>
        </p:spPr>
        <p:txBody>
          <a:bodyPr/>
          <a:lstStyle/>
          <a:p>
            <a:r>
              <a:rPr lang="zh-CN" altLang="en-US" dirty="0"/>
              <a:t>真值表：</a:t>
            </a:r>
          </a:p>
        </p:txBody>
      </p:sp>
      <p:sp>
        <p:nvSpPr>
          <p:cNvPr id="3" name="标题 2"/>
          <p:cNvSpPr>
            <a:spLocks noGrp="1"/>
          </p:cNvSpPr>
          <p:nvPr>
            <p:ph type="title"/>
          </p:nvPr>
        </p:nvSpPr>
        <p:spPr/>
        <p:txBody>
          <a:bodyPr/>
          <a:lstStyle/>
          <a:p>
            <a:r>
              <a:rPr lang="en-US" altLang="zh-CN" dirty="0"/>
              <a:t>1</a:t>
            </a:r>
            <a:r>
              <a:rPr lang="zh-CN" altLang="en-US" dirty="0"/>
              <a:t>位</a:t>
            </a:r>
            <a:r>
              <a:rPr lang="zh-CN" altLang="en-US" dirty="0" smtClean="0"/>
              <a:t>全加器</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xmlns="" val="3711230908"/>
              </p:ext>
            </p:extLst>
          </p:nvPr>
        </p:nvGraphicFramePr>
        <p:xfrm>
          <a:off x="755576" y="2276872"/>
          <a:ext cx="1944216" cy="1944216"/>
        </p:xfrm>
        <a:graphic>
          <a:graphicData uri="http://schemas.openxmlformats.org/drawingml/2006/table">
            <a:tbl>
              <a:tblPr>
                <a:tableStyleId>{5C22544A-7EE6-4342-B048-85BDC9FD1C3A}</a:tableStyleId>
              </a:tblPr>
              <a:tblGrid>
                <a:gridCol w="1065580"/>
                <a:gridCol w="878636"/>
              </a:tblGrid>
              <a:tr h="276256">
                <a:tc>
                  <a:txBody>
                    <a:bodyPr/>
                    <a:lstStyle/>
                    <a:p>
                      <a:pPr algn="just">
                        <a:spcAft>
                          <a:spcPts val="0"/>
                        </a:spcAft>
                      </a:pPr>
                      <a:r>
                        <a:rPr lang="en-US" sz="1200" kern="100" dirty="0">
                          <a:effectLst/>
                        </a:rPr>
                        <a:t>A   B  C</a:t>
                      </a:r>
                      <a:r>
                        <a:rPr lang="en-US" sz="1200" kern="100" baseline="-25000" dirty="0">
                          <a:effectLst/>
                        </a:rPr>
                        <a:t>I</a:t>
                      </a:r>
                      <a:r>
                        <a:rPr lang="en-US" sz="1200" kern="100" dirty="0">
                          <a:effectLst/>
                        </a:rPr>
                        <a:t> </a:t>
                      </a:r>
                      <a:endParaRPr lang="zh-CN" sz="1200" kern="100" dirty="0">
                        <a:effectLst/>
                        <a:latin typeface="Calibri"/>
                        <a:ea typeface="宋体"/>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200" kern="100">
                          <a:effectLst/>
                        </a:rPr>
                        <a:t>S    C</a:t>
                      </a:r>
                      <a:r>
                        <a:rPr lang="en-US" sz="1200" kern="100" baseline="-25000">
                          <a:effectLst/>
                        </a:rPr>
                        <a:t>O</a:t>
                      </a:r>
                      <a:r>
                        <a:rPr lang="en-US" sz="1200" kern="100">
                          <a:effectLst/>
                        </a:rPr>
                        <a:t> </a:t>
                      </a:r>
                      <a:endParaRPr lang="zh-CN" sz="1200" kern="100">
                        <a:effectLst/>
                        <a:latin typeface="Calibri"/>
                        <a:ea typeface="宋体"/>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67960">
                <a:tc>
                  <a:txBody>
                    <a:bodyPr/>
                    <a:lstStyle/>
                    <a:p>
                      <a:pPr algn="just">
                        <a:spcAft>
                          <a:spcPts val="0"/>
                        </a:spcAft>
                      </a:pPr>
                      <a:r>
                        <a:rPr lang="en-US" sz="1200" kern="100" dirty="0">
                          <a:effectLst/>
                        </a:rPr>
                        <a:t>0   0    0</a:t>
                      </a:r>
                      <a:endParaRPr lang="zh-CN" sz="1200" kern="100" dirty="0">
                        <a:effectLst/>
                      </a:endParaRPr>
                    </a:p>
                    <a:p>
                      <a:pPr algn="just">
                        <a:spcAft>
                          <a:spcPts val="0"/>
                        </a:spcAft>
                      </a:pPr>
                      <a:r>
                        <a:rPr lang="en-US" sz="1200" kern="100" dirty="0">
                          <a:effectLst/>
                        </a:rPr>
                        <a:t>0   0    1</a:t>
                      </a:r>
                      <a:endParaRPr lang="zh-CN" sz="1200" kern="100" dirty="0">
                        <a:effectLst/>
                      </a:endParaRPr>
                    </a:p>
                    <a:p>
                      <a:pPr algn="just">
                        <a:spcAft>
                          <a:spcPts val="0"/>
                        </a:spcAft>
                      </a:pPr>
                      <a:r>
                        <a:rPr lang="en-US" sz="1200" kern="100" dirty="0">
                          <a:effectLst/>
                        </a:rPr>
                        <a:t>0   1    0</a:t>
                      </a:r>
                      <a:endParaRPr lang="zh-CN" sz="1200" kern="100" dirty="0">
                        <a:effectLst/>
                      </a:endParaRPr>
                    </a:p>
                    <a:p>
                      <a:pPr algn="just">
                        <a:spcAft>
                          <a:spcPts val="0"/>
                        </a:spcAft>
                      </a:pPr>
                      <a:r>
                        <a:rPr lang="en-US" sz="1200" kern="100" dirty="0">
                          <a:effectLst/>
                        </a:rPr>
                        <a:t>0   1    1</a:t>
                      </a:r>
                      <a:endParaRPr lang="zh-CN" sz="1200" kern="100" dirty="0">
                        <a:effectLst/>
                      </a:endParaRPr>
                    </a:p>
                    <a:p>
                      <a:pPr algn="just">
                        <a:spcAft>
                          <a:spcPts val="0"/>
                        </a:spcAft>
                      </a:pPr>
                      <a:r>
                        <a:rPr lang="en-US" sz="1200" kern="100" dirty="0">
                          <a:effectLst/>
                        </a:rPr>
                        <a:t>1   0    0</a:t>
                      </a:r>
                      <a:endParaRPr lang="zh-CN" sz="1200" kern="100" dirty="0">
                        <a:effectLst/>
                      </a:endParaRPr>
                    </a:p>
                    <a:p>
                      <a:pPr algn="just">
                        <a:spcAft>
                          <a:spcPts val="0"/>
                        </a:spcAft>
                      </a:pPr>
                      <a:r>
                        <a:rPr lang="en-US" sz="1200" kern="100" dirty="0">
                          <a:effectLst/>
                        </a:rPr>
                        <a:t>1   0    1</a:t>
                      </a:r>
                      <a:endParaRPr lang="zh-CN" sz="1200" kern="100" dirty="0">
                        <a:effectLst/>
                      </a:endParaRPr>
                    </a:p>
                    <a:p>
                      <a:pPr algn="just">
                        <a:spcAft>
                          <a:spcPts val="0"/>
                        </a:spcAft>
                      </a:pPr>
                      <a:r>
                        <a:rPr lang="en-US" sz="1200" kern="100" dirty="0">
                          <a:effectLst/>
                        </a:rPr>
                        <a:t>1   1    0</a:t>
                      </a:r>
                      <a:endParaRPr lang="zh-CN" sz="1200" kern="100" dirty="0">
                        <a:effectLst/>
                      </a:endParaRPr>
                    </a:p>
                    <a:p>
                      <a:pPr algn="just">
                        <a:spcAft>
                          <a:spcPts val="0"/>
                        </a:spcAft>
                      </a:pPr>
                      <a:r>
                        <a:rPr lang="en-US" sz="1200" kern="100" dirty="0">
                          <a:effectLst/>
                        </a:rPr>
                        <a:t>1   1    1</a:t>
                      </a:r>
                      <a:endParaRPr lang="zh-CN" sz="1200" kern="100" dirty="0">
                        <a:effectLst/>
                        <a:latin typeface="Calibri"/>
                        <a:ea typeface="宋体"/>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200" kern="100" dirty="0">
                          <a:effectLst/>
                        </a:rPr>
                        <a:t>0    0</a:t>
                      </a:r>
                      <a:endParaRPr lang="zh-CN" sz="1200" kern="100" dirty="0">
                        <a:effectLst/>
                      </a:endParaRPr>
                    </a:p>
                    <a:p>
                      <a:pPr algn="just">
                        <a:spcAft>
                          <a:spcPts val="0"/>
                        </a:spcAft>
                      </a:pPr>
                      <a:r>
                        <a:rPr lang="en-US" sz="1200" kern="100" dirty="0">
                          <a:effectLst/>
                        </a:rPr>
                        <a:t>1    0</a:t>
                      </a:r>
                      <a:endParaRPr lang="zh-CN" sz="1200" kern="100" dirty="0">
                        <a:effectLst/>
                      </a:endParaRPr>
                    </a:p>
                    <a:p>
                      <a:pPr algn="just">
                        <a:spcAft>
                          <a:spcPts val="0"/>
                        </a:spcAft>
                      </a:pPr>
                      <a:r>
                        <a:rPr lang="en-US" sz="1200" kern="100" dirty="0">
                          <a:effectLst/>
                        </a:rPr>
                        <a:t>1    0</a:t>
                      </a:r>
                      <a:endParaRPr lang="zh-CN" sz="1200" kern="100" dirty="0">
                        <a:effectLst/>
                      </a:endParaRPr>
                    </a:p>
                    <a:p>
                      <a:pPr algn="just">
                        <a:spcAft>
                          <a:spcPts val="0"/>
                        </a:spcAft>
                      </a:pPr>
                      <a:r>
                        <a:rPr lang="en-US" sz="1200" kern="100" dirty="0">
                          <a:effectLst/>
                        </a:rPr>
                        <a:t>0    1</a:t>
                      </a:r>
                      <a:endParaRPr lang="zh-CN" sz="1200" kern="100" dirty="0">
                        <a:effectLst/>
                      </a:endParaRPr>
                    </a:p>
                    <a:p>
                      <a:pPr algn="just">
                        <a:spcAft>
                          <a:spcPts val="0"/>
                        </a:spcAft>
                      </a:pPr>
                      <a:r>
                        <a:rPr lang="en-US" sz="1200" kern="100" dirty="0">
                          <a:effectLst/>
                        </a:rPr>
                        <a:t>1    0</a:t>
                      </a:r>
                      <a:endParaRPr lang="zh-CN" sz="1200" kern="100" dirty="0">
                        <a:effectLst/>
                      </a:endParaRPr>
                    </a:p>
                    <a:p>
                      <a:pPr algn="just">
                        <a:spcAft>
                          <a:spcPts val="0"/>
                        </a:spcAft>
                      </a:pPr>
                      <a:r>
                        <a:rPr lang="en-US" sz="1200" kern="100" dirty="0">
                          <a:effectLst/>
                        </a:rPr>
                        <a:t>0    1</a:t>
                      </a:r>
                      <a:endParaRPr lang="zh-CN" sz="1200" kern="100" dirty="0">
                        <a:effectLst/>
                      </a:endParaRPr>
                    </a:p>
                    <a:p>
                      <a:pPr algn="just">
                        <a:spcAft>
                          <a:spcPts val="0"/>
                        </a:spcAft>
                      </a:pPr>
                      <a:r>
                        <a:rPr lang="en-US" sz="1200" kern="100" dirty="0">
                          <a:effectLst/>
                        </a:rPr>
                        <a:t>0    1</a:t>
                      </a:r>
                      <a:endParaRPr lang="zh-CN" sz="1200" kern="100" dirty="0">
                        <a:effectLst/>
                      </a:endParaRPr>
                    </a:p>
                    <a:p>
                      <a:pPr algn="just">
                        <a:spcAft>
                          <a:spcPts val="0"/>
                        </a:spcAft>
                      </a:pPr>
                      <a:r>
                        <a:rPr lang="en-US" sz="1200" kern="100" dirty="0">
                          <a:effectLst/>
                        </a:rPr>
                        <a:t>1    1</a:t>
                      </a:r>
                      <a:endParaRPr lang="zh-CN" sz="1200" kern="100" dirty="0">
                        <a:effectLst/>
                        <a:latin typeface="Calibri"/>
                        <a:ea typeface="宋体"/>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3210214269"/>
              </p:ext>
            </p:extLst>
          </p:nvPr>
        </p:nvGraphicFramePr>
        <p:xfrm>
          <a:off x="4067944" y="2492896"/>
          <a:ext cx="2837330" cy="1152128"/>
        </p:xfrm>
        <a:graphic>
          <a:graphicData uri="http://schemas.openxmlformats.org/presentationml/2006/ole">
            <p:oleObj spid="_x0000_s46106" name="Visio" r:id="rId4" imgW="1576800" imgH="635120" progId="">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1958263163"/>
              </p:ext>
            </p:extLst>
          </p:nvPr>
        </p:nvGraphicFramePr>
        <p:xfrm>
          <a:off x="1403649" y="4537867"/>
          <a:ext cx="7378402" cy="1472408"/>
        </p:xfrm>
        <a:graphic>
          <a:graphicData uri="http://schemas.openxmlformats.org/presentationml/2006/ole">
            <p:oleObj spid="_x0000_s46107" name="公式" r:id="rId5" imgW="3301920" imgH="660240" progId="Equation.3">
              <p:embed/>
            </p:oleObj>
          </a:graphicData>
        </a:graphic>
      </p:graphicFrame>
    </p:spTree>
    <p:extLst>
      <p:ext uri="{BB962C8B-B14F-4D97-AF65-F5344CB8AC3E}">
        <p14:creationId xmlns:p14="http://schemas.microsoft.com/office/powerpoint/2010/main" xmlns="" val="180668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250825" y="549275"/>
            <a:ext cx="8642350" cy="719138"/>
          </a:xfrm>
        </p:spPr>
        <p:txBody>
          <a:bodyPr>
            <a:normAutofit/>
          </a:bodyPr>
          <a:lstStyle/>
          <a:p>
            <a:pPr algn="l"/>
            <a:r>
              <a:rPr lang="zh-CN" altLang="en-US" sz="3000" dirty="0" smtClean="0">
                <a:solidFill>
                  <a:schemeClr val="tx1"/>
                </a:solidFill>
                <a:latin typeface="+mn-lt"/>
                <a:ea typeface="+mn-ea"/>
                <a:cs typeface="+mn-cs"/>
              </a:rPr>
              <a:t>双</a:t>
            </a:r>
            <a:r>
              <a:rPr lang="zh-CN" altLang="en-US" sz="3000" dirty="0">
                <a:solidFill>
                  <a:schemeClr val="tx1"/>
                </a:solidFill>
                <a:latin typeface="+mn-lt"/>
                <a:ea typeface="+mn-ea"/>
                <a:cs typeface="+mn-cs"/>
              </a:rPr>
              <a:t>全加器</a:t>
            </a:r>
            <a:r>
              <a:rPr lang="en-US" altLang="zh-CN" sz="3000" dirty="0">
                <a:solidFill>
                  <a:schemeClr val="tx1"/>
                </a:solidFill>
                <a:latin typeface="+mn-lt"/>
                <a:ea typeface="+mn-ea"/>
                <a:cs typeface="+mn-cs"/>
              </a:rPr>
              <a:t>74LS183</a:t>
            </a:r>
            <a:r>
              <a:rPr lang="zh-CN" altLang="en-US" sz="3000" dirty="0">
                <a:solidFill>
                  <a:schemeClr val="tx1"/>
                </a:solidFill>
                <a:latin typeface="+mn-lt"/>
                <a:ea typeface="+mn-ea"/>
                <a:cs typeface="+mn-cs"/>
              </a:rPr>
              <a:t>的内部</a:t>
            </a:r>
            <a:r>
              <a:rPr lang="zh-CN" altLang="en-US" sz="3000" dirty="0" smtClean="0">
                <a:solidFill>
                  <a:schemeClr val="tx1"/>
                </a:solidFill>
                <a:latin typeface="+mn-lt"/>
                <a:ea typeface="+mn-ea"/>
                <a:cs typeface="+mn-cs"/>
              </a:rPr>
              <a:t>电路</a:t>
            </a:r>
            <a:endParaRPr lang="zh-CN" altLang="en-US" sz="3000" dirty="0">
              <a:solidFill>
                <a:schemeClr val="tx1"/>
              </a:solidFill>
              <a:latin typeface="+mn-lt"/>
              <a:ea typeface="+mn-ea"/>
              <a:cs typeface="+mn-cs"/>
            </a:endParaRPr>
          </a:p>
        </p:txBody>
      </p:sp>
      <p:graphicFrame>
        <p:nvGraphicFramePr>
          <p:cNvPr id="234501" name="Object 5"/>
          <p:cNvGraphicFramePr>
            <a:graphicFrameLocks noChangeAspect="1"/>
          </p:cNvGraphicFramePr>
          <p:nvPr>
            <p:extLst>
              <p:ext uri="{D42A27DB-BD31-4B8C-83A1-F6EECF244321}">
                <p14:modId xmlns:p14="http://schemas.microsoft.com/office/powerpoint/2010/main" xmlns="" val="3431327109"/>
              </p:ext>
            </p:extLst>
          </p:nvPr>
        </p:nvGraphicFramePr>
        <p:xfrm>
          <a:off x="395536" y="1340768"/>
          <a:ext cx="5618162" cy="935037"/>
        </p:xfrm>
        <a:graphic>
          <a:graphicData uri="http://schemas.openxmlformats.org/presentationml/2006/ole">
            <p:oleObj spid="_x0000_s47117" name="公式" r:id="rId4" imgW="2590800" imgH="431800" progId="Equation.3">
              <p:embed/>
            </p:oleObj>
          </a:graphicData>
        </a:graphic>
      </p:graphicFrame>
      <p:pic>
        <p:nvPicPr>
          <p:cNvPr id="234500" name="Picture 4" descr="4-3-27"/>
          <p:cNvPicPr>
            <a:picLocks noChangeAspect="1" noChangeArrowheads="1"/>
          </p:cNvPicPr>
          <p:nvPr/>
        </p:nvPicPr>
        <p:blipFill>
          <a:blip r:embed="rId5" cstate="print">
            <a:extLst>
              <a:ext uri="{28A0092B-C50C-407E-A947-70E740481C1C}">
                <a14:useLocalDpi xmlns:a14="http://schemas.microsoft.com/office/drawing/2010/main" xmlns="" val="0"/>
              </a:ext>
            </a:extLst>
          </a:blip>
          <a:srcRect t="1740" r="2025" b="1817"/>
          <a:stretch>
            <a:fillRect/>
          </a:stretch>
        </p:blipFill>
        <p:spPr bwMode="auto">
          <a:xfrm>
            <a:off x="2123728" y="2492896"/>
            <a:ext cx="6337499" cy="36307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32251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box(in)">
                                      <p:cBhvr>
                                        <p:cTn id="7" dur="1000"/>
                                        <p:tgtEl>
                                          <p:spTgt spid="234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34501"/>
                                        </p:tgtEl>
                                        <p:attrNameLst>
                                          <p:attrName>style.visibility</p:attrName>
                                        </p:attrNameLst>
                                      </p:cBhvr>
                                      <p:to>
                                        <p:strVal val="visible"/>
                                      </p:to>
                                    </p:set>
                                    <p:animEffect transition="in" filter="fade">
                                      <p:cBhvr>
                                        <p:cTn id="12" dur="1000"/>
                                        <p:tgtEl>
                                          <p:spTgt spid="234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579520"/>
          </a:xfrm>
        </p:spPr>
        <p:txBody>
          <a:bodyPr/>
          <a:lstStyle/>
          <a:p>
            <a:r>
              <a:rPr lang="zh-CN" altLang="en-US" dirty="0"/>
              <a:t>串行进位加法器</a:t>
            </a:r>
          </a:p>
        </p:txBody>
      </p:sp>
      <p:sp>
        <p:nvSpPr>
          <p:cNvPr id="3" name="标题 2"/>
          <p:cNvSpPr>
            <a:spLocks noGrp="1"/>
          </p:cNvSpPr>
          <p:nvPr>
            <p:ph type="title"/>
          </p:nvPr>
        </p:nvSpPr>
        <p:spPr/>
        <p:txBody>
          <a:bodyPr/>
          <a:lstStyle/>
          <a:p>
            <a:r>
              <a:rPr lang="en-US" altLang="zh-CN" dirty="0"/>
              <a:t>N</a:t>
            </a:r>
            <a:r>
              <a:rPr lang="zh-CN" altLang="en-US" dirty="0"/>
              <a:t>位加法器</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1118514498"/>
              </p:ext>
            </p:extLst>
          </p:nvPr>
        </p:nvGraphicFramePr>
        <p:xfrm>
          <a:off x="1331640" y="2564904"/>
          <a:ext cx="5976664" cy="2896924"/>
        </p:xfrm>
        <a:graphic>
          <a:graphicData uri="http://schemas.openxmlformats.org/presentationml/2006/ole">
            <p:oleObj spid="_x0000_s48141" name="BMP 图像" r:id="rId4" imgW="4048690" imgH="1961905" progId="PBrush">
              <p:embed/>
            </p:oleObj>
          </a:graphicData>
        </a:graphic>
      </p:graphicFrame>
    </p:spTree>
    <p:extLst>
      <p:ext uri="{BB962C8B-B14F-4D97-AF65-F5344CB8AC3E}">
        <p14:creationId xmlns:p14="http://schemas.microsoft.com/office/powerpoint/2010/main" xmlns="" val="488607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155584"/>
          </a:xfrm>
        </p:spPr>
        <p:txBody>
          <a:bodyPr/>
          <a:lstStyle/>
          <a:p>
            <a:r>
              <a:rPr lang="zh-CN" altLang="en-US" dirty="0"/>
              <a:t>串行加法器速度比较慢。超前进位加法器可以根据加数和进位直接形成进位的逻辑运算。</a:t>
            </a:r>
          </a:p>
        </p:txBody>
      </p:sp>
      <p:sp>
        <p:nvSpPr>
          <p:cNvPr id="3" name="标题 2"/>
          <p:cNvSpPr>
            <a:spLocks noGrp="1"/>
          </p:cNvSpPr>
          <p:nvPr>
            <p:ph type="title"/>
          </p:nvPr>
        </p:nvSpPr>
        <p:spPr/>
        <p:txBody>
          <a:bodyPr/>
          <a:lstStyle/>
          <a:p>
            <a:r>
              <a:rPr lang="zh-CN" altLang="en-US" dirty="0" smtClean="0"/>
              <a:t>超前进位加法器</a:t>
            </a:r>
            <a:endParaRPr lang="zh-CN" altLang="en-US" dirty="0"/>
          </a:p>
        </p:txBody>
      </p:sp>
      <p:sp>
        <p:nvSpPr>
          <p:cNvPr id="4" name="矩形 3"/>
          <p:cNvSpPr/>
          <p:nvPr/>
        </p:nvSpPr>
        <p:spPr>
          <a:xfrm>
            <a:off x="683568" y="2481425"/>
            <a:ext cx="3262432" cy="400110"/>
          </a:xfrm>
          <a:prstGeom prst="rect">
            <a:avLst/>
          </a:prstGeom>
        </p:spPr>
        <p:txBody>
          <a:bodyPr wrap="none">
            <a:spAutoFit/>
          </a:bodyPr>
          <a:lstStyle/>
          <a:p>
            <a:r>
              <a:rPr lang="zh-CN" altLang="zh-CN" sz="2000" dirty="0"/>
              <a:t>某一位产生进位的条件是：</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xmlns="" val="2535262697"/>
              </p:ext>
            </p:extLst>
          </p:nvPr>
        </p:nvGraphicFramePr>
        <p:xfrm>
          <a:off x="755576" y="2881535"/>
          <a:ext cx="6535738" cy="504825"/>
        </p:xfrm>
        <a:graphic>
          <a:graphicData uri="http://schemas.openxmlformats.org/presentationml/2006/ole">
            <p:oleObj spid="_x0000_s49177" name="公式" r:id="rId4" imgW="2958840" imgH="228600" progId="Equation.3">
              <p:embed/>
            </p:oleObj>
          </a:graphicData>
        </a:graphic>
      </p:graphicFrame>
      <p:sp>
        <p:nvSpPr>
          <p:cNvPr id="7" name="矩形 6"/>
          <p:cNvSpPr/>
          <p:nvPr/>
        </p:nvSpPr>
        <p:spPr>
          <a:xfrm>
            <a:off x="755576" y="3441679"/>
            <a:ext cx="7560840" cy="369332"/>
          </a:xfrm>
          <a:prstGeom prst="rect">
            <a:avLst/>
          </a:prstGeom>
        </p:spPr>
        <p:txBody>
          <a:bodyPr wrap="square">
            <a:spAutoFit/>
          </a:bodyPr>
          <a:lstStyle/>
          <a:p>
            <a:r>
              <a:rPr lang="zh-CN" altLang="zh-CN" b="1" dirty="0"/>
              <a:t>设</a:t>
            </a:r>
            <a:r>
              <a:rPr lang="en-US" altLang="zh-CN" b="1" i="1" dirty="0" err="1"/>
              <a:t>G</a:t>
            </a:r>
            <a:r>
              <a:rPr lang="en-US" altLang="zh-CN" b="1" i="1" baseline="-25000" dirty="0" err="1"/>
              <a:t>i</a:t>
            </a:r>
            <a:r>
              <a:rPr lang="zh-CN" altLang="zh-CN" b="1" dirty="0"/>
              <a:t>＝</a:t>
            </a:r>
            <a:r>
              <a:rPr lang="en-US" altLang="zh-CN" b="1" i="1" dirty="0" err="1"/>
              <a:t>A</a:t>
            </a:r>
            <a:r>
              <a:rPr lang="en-US" altLang="zh-CN" b="1" i="1" baseline="-25000" dirty="0" err="1"/>
              <a:t>i</a:t>
            </a:r>
            <a:r>
              <a:rPr lang="en-US" altLang="zh-CN" b="1" i="1" dirty="0" err="1"/>
              <a:t>B</a:t>
            </a:r>
            <a:r>
              <a:rPr lang="en-US" altLang="zh-CN" b="1" i="1" baseline="-25000" dirty="0" err="1"/>
              <a:t>i</a:t>
            </a:r>
            <a:r>
              <a:rPr lang="zh-CN" altLang="zh-CN" b="1" dirty="0"/>
              <a:t>为进位生成函数，</a:t>
            </a:r>
            <a:r>
              <a:rPr lang="en-US" altLang="zh-CN" b="1" i="1" dirty="0"/>
              <a:t>P</a:t>
            </a:r>
            <a:r>
              <a:rPr lang="en-US" altLang="zh-CN" b="1" i="1" baseline="-25000" dirty="0"/>
              <a:t>i</a:t>
            </a:r>
            <a:r>
              <a:rPr lang="zh-CN" altLang="zh-CN" b="1" dirty="0"/>
              <a:t>＝ </a:t>
            </a:r>
            <a:r>
              <a:rPr lang="en-US" altLang="zh-CN" b="1" i="1" dirty="0"/>
              <a:t>A</a:t>
            </a:r>
            <a:r>
              <a:rPr lang="en-US" altLang="zh-CN" b="1" i="1" baseline="-25000" dirty="0"/>
              <a:t>i</a:t>
            </a:r>
            <a:r>
              <a:rPr lang="zh-CN" altLang="zh-CN" b="1" i="1" dirty="0"/>
              <a:t>＋</a:t>
            </a:r>
            <a:r>
              <a:rPr lang="en-US" altLang="zh-CN" b="1" i="1" dirty="0"/>
              <a:t>B</a:t>
            </a:r>
            <a:r>
              <a:rPr lang="en-US" altLang="zh-CN" b="1" i="1" baseline="-25000" dirty="0"/>
              <a:t>i</a:t>
            </a:r>
            <a:r>
              <a:rPr lang="zh-CN" altLang="zh-CN" b="1" dirty="0"/>
              <a:t>为进位传递函数，则上式可写成：</a:t>
            </a:r>
            <a:endParaRPr lang="zh-CN" altLang="zh-CN" dirty="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xmlns="" val="1210868751"/>
              </p:ext>
            </p:extLst>
          </p:nvPr>
        </p:nvGraphicFramePr>
        <p:xfrm>
          <a:off x="773430" y="4005063"/>
          <a:ext cx="5454754" cy="1953709"/>
        </p:xfrm>
        <a:graphic>
          <a:graphicData uri="http://schemas.openxmlformats.org/presentationml/2006/ole">
            <p:oleObj spid="_x0000_s49178" name="公式" r:id="rId5" imgW="3327400" imgH="1193800" progId="Equation.3">
              <p:embed/>
            </p:oleObj>
          </a:graphicData>
        </a:graphic>
      </p:graphicFrame>
    </p:spTree>
    <p:extLst>
      <p:ext uri="{BB962C8B-B14F-4D97-AF65-F5344CB8AC3E}">
        <p14:creationId xmlns:p14="http://schemas.microsoft.com/office/powerpoint/2010/main" xmlns="" val="968989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超前进位电路</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453175318"/>
              </p:ext>
            </p:extLst>
          </p:nvPr>
        </p:nvGraphicFramePr>
        <p:xfrm>
          <a:off x="611560" y="1916832"/>
          <a:ext cx="3297366" cy="504056"/>
        </p:xfrm>
        <a:graphic>
          <a:graphicData uri="http://schemas.openxmlformats.org/presentationml/2006/ole">
            <p:oleObj spid="_x0000_s50201" name="公式" r:id="rId4" imgW="1498600" imgH="228600" progId="Equation.3">
              <p:embed/>
            </p:oleObj>
          </a:graphicData>
        </a:graphic>
      </p:graphicFrame>
      <p:sp>
        <p:nvSpPr>
          <p:cNvPr id="6" name="TextBox 5"/>
          <p:cNvSpPr txBox="1"/>
          <p:nvPr/>
        </p:nvSpPr>
        <p:spPr>
          <a:xfrm>
            <a:off x="611560" y="1556792"/>
            <a:ext cx="1210588" cy="400110"/>
          </a:xfrm>
          <a:prstGeom prst="rect">
            <a:avLst/>
          </a:prstGeom>
          <a:noFill/>
        </p:spPr>
        <p:txBody>
          <a:bodyPr wrap="none" rtlCol="0">
            <a:spAutoFit/>
          </a:bodyPr>
          <a:lstStyle/>
          <a:p>
            <a:r>
              <a:rPr lang="zh-CN" altLang="en-US" sz="2000" dirty="0" smtClean="0"/>
              <a:t>本位和：</a:t>
            </a:r>
            <a:endParaRPr lang="zh-CN" altLang="en-US" sz="2000"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xmlns="" val="3403197713"/>
              </p:ext>
            </p:extLst>
          </p:nvPr>
        </p:nvGraphicFramePr>
        <p:xfrm>
          <a:off x="1331640" y="2780928"/>
          <a:ext cx="7182798" cy="3024336"/>
        </p:xfrm>
        <a:graphic>
          <a:graphicData uri="http://schemas.openxmlformats.org/presentationml/2006/ole">
            <p:oleObj spid="_x0000_s50202" name="Visio" r:id="rId5" imgW="5056830" imgH="2137733" progId="">
              <p:embed/>
            </p:oleObj>
          </a:graphicData>
        </a:graphic>
      </p:graphicFrame>
    </p:spTree>
    <p:extLst>
      <p:ext uri="{BB962C8B-B14F-4D97-AF65-F5344CB8AC3E}">
        <p14:creationId xmlns:p14="http://schemas.microsoft.com/office/powerpoint/2010/main" xmlns="" val="3443413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4</a:t>
            </a:r>
            <a:r>
              <a:rPr lang="zh-CN" altLang="en-US" dirty="0" smtClean="0"/>
              <a:t>位超前进位加法器逻辑图</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3970292883"/>
              </p:ext>
            </p:extLst>
          </p:nvPr>
        </p:nvGraphicFramePr>
        <p:xfrm>
          <a:off x="467544" y="2132856"/>
          <a:ext cx="7822343" cy="3168352"/>
        </p:xfrm>
        <a:graphic>
          <a:graphicData uri="http://schemas.openxmlformats.org/presentationml/2006/ole">
            <p:oleObj spid="_x0000_s51213" name="BMP 图像" r:id="rId4" imgW="6990476" imgH="2819794" progId="PBrush">
              <p:embed/>
            </p:oleObj>
          </a:graphicData>
        </a:graphic>
      </p:graphicFrame>
      <p:sp>
        <p:nvSpPr>
          <p:cNvPr id="6" name="TextBox 5"/>
          <p:cNvSpPr txBox="1"/>
          <p:nvPr/>
        </p:nvSpPr>
        <p:spPr>
          <a:xfrm>
            <a:off x="6444208" y="1372126"/>
            <a:ext cx="1569660" cy="369332"/>
          </a:xfrm>
          <a:prstGeom prst="rect">
            <a:avLst/>
          </a:prstGeom>
          <a:noFill/>
        </p:spPr>
        <p:txBody>
          <a:bodyPr wrap="none" rtlCol="0">
            <a:spAutoFit/>
          </a:bodyPr>
          <a:lstStyle/>
          <a:p>
            <a:r>
              <a:rPr lang="zh-CN" altLang="en-US" dirty="0" smtClean="0"/>
              <a:t>超前进位运算</a:t>
            </a:r>
            <a:endParaRPr lang="zh-CN" altLang="en-US" dirty="0"/>
          </a:p>
        </p:txBody>
      </p:sp>
      <p:cxnSp>
        <p:nvCxnSpPr>
          <p:cNvPr id="8" name="直接箭头连接符 7"/>
          <p:cNvCxnSpPr>
            <a:stCxn id="6" idx="2"/>
          </p:cNvCxnSpPr>
          <p:nvPr/>
        </p:nvCxnSpPr>
        <p:spPr>
          <a:xfrm flipH="1">
            <a:off x="6516216" y="1741458"/>
            <a:ext cx="712822" cy="96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66852" y="1372126"/>
            <a:ext cx="1569660" cy="369332"/>
          </a:xfrm>
          <a:prstGeom prst="rect">
            <a:avLst/>
          </a:prstGeom>
          <a:noFill/>
        </p:spPr>
        <p:txBody>
          <a:bodyPr wrap="none" rtlCol="0">
            <a:spAutoFit/>
          </a:bodyPr>
          <a:lstStyle/>
          <a:p>
            <a:r>
              <a:rPr lang="zh-CN" altLang="en-US" dirty="0" smtClean="0"/>
              <a:t>本位异或运算</a:t>
            </a:r>
            <a:endParaRPr lang="zh-CN" altLang="en-US" dirty="0"/>
          </a:p>
        </p:txBody>
      </p:sp>
      <p:cxnSp>
        <p:nvCxnSpPr>
          <p:cNvPr id="11" name="直接箭头连接符 10"/>
          <p:cNvCxnSpPr>
            <a:stCxn id="9" idx="2"/>
          </p:cNvCxnSpPr>
          <p:nvPr/>
        </p:nvCxnSpPr>
        <p:spPr>
          <a:xfrm>
            <a:off x="5351682" y="1741458"/>
            <a:ext cx="588470" cy="96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62984" y="5661248"/>
            <a:ext cx="470000" cy="369332"/>
          </a:xfrm>
          <a:prstGeom prst="rect">
            <a:avLst/>
          </a:prstGeom>
          <a:noFill/>
        </p:spPr>
        <p:txBody>
          <a:bodyPr wrap="none" rtlCol="0">
            <a:spAutoFit/>
          </a:bodyPr>
          <a:lstStyle/>
          <a:p>
            <a:r>
              <a:rPr lang="en-US" altLang="zh-CN" dirty="0" err="1" smtClean="0"/>
              <a:t>G</a:t>
            </a:r>
            <a:r>
              <a:rPr lang="en-US" altLang="zh-CN" baseline="-25000" dirty="0" err="1" smtClean="0"/>
              <a:t>i</a:t>
            </a:r>
            <a:r>
              <a:rPr lang="en-US" altLang="zh-CN" dirty="0" smtClean="0"/>
              <a:t>’</a:t>
            </a:r>
            <a:endParaRPr lang="zh-CN" altLang="en-US" dirty="0"/>
          </a:p>
        </p:txBody>
      </p:sp>
      <p:cxnSp>
        <p:nvCxnSpPr>
          <p:cNvPr id="14" name="直接箭头连接符 13"/>
          <p:cNvCxnSpPr>
            <a:stCxn id="12" idx="0"/>
          </p:cNvCxnSpPr>
          <p:nvPr/>
        </p:nvCxnSpPr>
        <p:spPr>
          <a:xfrm flipV="1">
            <a:off x="4897984" y="4221088"/>
            <a:ext cx="610120"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300452" y="5661248"/>
            <a:ext cx="431528" cy="369332"/>
          </a:xfrm>
          <a:prstGeom prst="rect">
            <a:avLst/>
          </a:prstGeom>
          <a:noFill/>
        </p:spPr>
        <p:txBody>
          <a:bodyPr wrap="none" rtlCol="0">
            <a:spAutoFit/>
          </a:bodyPr>
          <a:lstStyle/>
          <a:p>
            <a:r>
              <a:rPr lang="en-US" altLang="zh-CN" dirty="0" smtClean="0"/>
              <a:t>P</a:t>
            </a:r>
            <a:r>
              <a:rPr lang="en-US" altLang="zh-CN" baseline="-25000" dirty="0" smtClean="0"/>
              <a:t>i</a:t>
            </a:r>
            <a:r>
              <a:rPr lang="en-US" altLang="zh-CN" dirty="0" smtClean="0"/>
              <a:t>’</a:t>
            </a:r>
            <a:endParaRPr lang="zh-CN" altLang="en-US" dirty="0"/>
          </a:p>
        </p:txBody>
      </p:sp>
      <p:cxnSp>
        <p:nvCxnSpPr>
          <p:cNvPr id="17" name="直接箭头连接符 16"/>
          <p:cNvCxnSpPr/>
          <p:nvPr/>
        </p:nvCxnSpPr>
        <p:spPr>
          <a:xfrm flipH="1" flipV="1">
            <a:off x="6012160" y="4221088"/>
            <a:ext cx="432048"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015474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 </a:t>
            </a:r>
            <a:r>
              <a:rPr lang="zh-CN" altLang="en-US" dirty="0"/>
              <a:t>位超前进位</a:t>
            </a:r>
            <a:r>
              <a:rPr lang="zh-CN" altLang="en-US" dirty="0" smtClean="0"/>
              <a:t>加法器</a:t>
            </a:r>
            <a:r>
              <a:rPr lang="en-US" altLang="zh-CN" dirty="0">
                <a:effectLst/>
              </a:rPr>
              <a:t>74LS283</a:t>
            </a:r>
            <a:endParaRPr lang="zh-CN" altLang="en-US" dirty="0"/>
          </a:p>
        </p:txBody>
      </p:sp>
      <p:pic>
        <p:nvPicPr>
          <p:cNvPr id="4" name="Picture 9" descr="4-3-29"/>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6200000">
            <a:off x="2355553" y="388862"/>
            <a:ext cx="4432895" cy="6912769"/>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10767161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875664"/>
          </a:xfrm>
        </p:spPr>
        <p:txBody>
          <a:bodyPr/>
          <a:lstStyle/>
          <a:p>
            <a:r>
              <a:rPr lang="zh-CN" altLang="en-US" dirty="0"/>
              <a:t>比较两个二进制数的大小。输出三种情况：</a:t>
            </a:r>
            <a:r>
              <a:rPr lang="en-US" altLang="zh-CN" dirty="0"/>
              <a:t>A&gt;B,A=B,A&lt;B</a:t>
            </a:r>
            <a:r>
              <a:rPr lang="zh-CN" altLang="en-US" dirty="0" smtClean="0"/>
              <a:t>。</a:t>
            </a:r>
            <a:endParaRPr lang="en-US" altLang="zh-CN" dirty="0" smtClean="0"/>
          </a:p>
          <a:p>
            <a:r>
              <a:rPr lang="en-US" altLang="zh-CN" dirty="0"/>
              <a:t>1</a:t>
            </a:r>
            <a:r>
              <a:rPr lang="zh-CN" altLang="zh-CN" dirty="0"/>
              <a:t>位比较器</a:t>
            </a:r>
            <a:endParaRPr lang="zh-CN" altLang="en-US" dirty="0"/>
          </a:p>
        </p:txBody>
      </p:sp>
      <p:sp>
        <p:nvSpPr>
          <p:cNvPr id="3" name="标题 2"/>
          <p:cNvSpPr>
            <a:spLocks noGrp="1"/>
          </p:cNvSpPr>
          <p:nvPr>
            <p:ph type="title"/>
          </p:nvPr>
        </p:nvSpPr>
        <p:spPr/>
        <p:txBody>
          <a:bodyPr/>
          <a:lstStyle/>
          <a:p>
            <a:r>
              <a:rPr lang="en-US" altLang="zh-CN" dirty="0"/>
              <a:t>3.4.5 </a:t>
            </a:r>
            <a:r>
              <a:rPr lang="zh-CN" altLang="en-US" dirty="0"/>
              <a:t>数值比较器</a:t>
            </a:r>
          </a:p>
        </p:txBody>
      </p:sp>
      <p:pic>
        <p:nvPicPr>
          <p:cNvPr id="4" name="Picture 18" descr="4-3-3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87624" y="3395050"/>
            <a:ext cx="6120680" cy="197816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2399519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组合逻辑电路其实就是用门电路或可编程逻辑电路来实现逻辑运算。其设计过程就是根据给出的实际逻辑问题，求出实现这一逻辑功能的最简单逻辑电路。所谓的最简就是指实现的电路所用的器件数最少、器件的种类最少、器件之间的连线也最少。</a:t>
            </a:r>
          </a:p>
        </p:txBody>
      </p:sp>
      <p:sp>
        <p:nvSpPr>
          <p:cNvPr id="3" name="标题 2"/>
          <p:cNvSpPr>
            <a:spLocks noGrp="1"/>
          </p:cNvSpPr>
          <p:nvPr>
            <p:ph type="title"/>
          </p:nvPr>
        </p:nvSpPr>
        <p:spPr/>
        <p:txBody>
          <a:bodyPr/>
          <a:lstStyle/>
          <a:p>
            <a:r>
              <a:rPr lang="en-US" altLang="zh-CN" dirty="0"/>
              <a:t>3.2.3 </a:t>
            </a:r>
            <a:r>
              <a:rPr lang="zh-CN" altLang="en-US" dirty="0"/>
              <a:t>组合逻辑电路的设计</a:t>
            </a:r>
          </a:p>
        </p:txBody>
      </p:sp>
    </p:spTree>
    <p:extLst>
      <p:ext uri="{BB962C8B-B14F-4D97-AF65-F5344CB8AC3E}">
        <p14:creationId xmlns:p14="http://schemas.microsoft.com/office/powerpoint/2010/main" xmlns="" val="12428762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1587631"/>
          </a:xfrm>
        </p:spPr>
        <p:txBody>
          <a:bodyPr>
            <a:normAutofit/>
          </a:bodyPr>
          <a:lstStyle/>
          <a:p>
            <a:r>
              <a:rPr lang="zh-CN" altLang="en-US" dirty="0"/>
              <a:t>在比较两个多位数的大小时，必须自高位向低位逐位比较</a:t>
            </a:r>
            <a:r>
              <a:rPr lang="zh-CN" altLang="en-US" dirty="0" smtClean="0"/>
              <a:t>。</a:t>
            </a:r>
            <a:endParaRPr lang="en-US" altLang="zh-CN" dirty="0" smtClean="0"/>
          </a:p>
          <a:p>
            <a:r>
              <a:rPr lang="en-US" altLang="zh-CN" dirty="0"/>
              <a:t>4</a:t>
            </a:r>
            <a:r>
              <a:rPr lang="zh-CN" altLang="en-US" dirty="0"/>
              <a:t>位比较器逻辑表达式</a:t>
            </a:r>
          </a:p>
          <a:p>
            <a:endParaRPr lang="zh-CN" altLang="en-US" dirty="0"/>
          </a:p>
        </p:txBody>
      </p:sp>
      <p:sp>
        <p:nvSpPr>
          <p:cNvPr id="3" name="标题 2"/>
          <p:cNvSpPr>
            <a:spLocks noGrp="1"/>
          </p:cNvSpPr>
          <p:nvPr>
            <p:ph type="title"/>
          </p:nvPr>
        </p:nvSpPr>
        <p:spPr/>
        <p:txBody>
          <a:bodyPr/>
          <a:lstStyle/>
          <a:p>
            <a:r>
              <a:rPr lang="zh-CN" altLang="en-US" dirty="0"/>
              <a:t>多位比较器</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xmlns="" val="158779561"/>
              </p:ext>
            </p:extLst>
          </p:nvPr>
        </p:nvGraphicFramePr>
        <p:xfrm>
          <a:off x="755576" y="3140968"/>
          <a:ext cx="7400982" cy="1944216"/>
        </p:xfrm>
        <a:graphic>
          <a:graphicData uri="http://schemas.openxmlformats.org/presentationml/2006/ole">
            <p:oleObj spid="_x0000_s52234" name="公式" r:id="rId4" imgW="3746500" imgH="990600" progId="Equation.3">
              <p:embed/>
            </p:oleObj>
          </a:graphicData>
        </a:graphic>
      </p:graphicFrame>
    </p:spTree>
    <p:extLst>
      <p:ext uri="{BB962C8B-B14F-4D97-AF65-F5344CB8AC3E}">
        <p14:creationId xmlns:p14="http://schemas.microsoft.com/office/powerpoint/2010/main" xmlns="" val="1450842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集成</a:t>
            </a:r>
            <a:r>
              <a:rPr lang="en-US" altLang="zh-CN" dirty="0"/>
              <a:t>4</a:t>
            </a:r>
            <a:r>
              <a:rPr lang="zh-CN" altLang="en-US" dirty="0"/>
              <a:t>位二进制</a:t>
            </a:r>
            <a:r>
              <a:rPr lang="zh-CN" altLang="en-US" dirty="0" smtClean="0"/>
              <a:t>比较器</a:t>
            </a:r>
            <a:r>
              <a:rPr lang="en-US" altLang="zh-CN" dirty="0" smtClean="0"/>
              <a:t>74LS85</a:t>
            </a:r>
            <a:r>
              <a:rPr lang="zh-CN" altLang="en-US" dirty="0" smtClean="0"/>
              <a:t>的</a:t>
            </a:r>
            <a:r>
              <a:rPr lang="zh-CN" altLang="en-US" dirty="0"/>
              <a:t>内部逻辑电路</a:t>
            </a:r>
          </a:p>
        </p:txBody>
      </p:sp>
      <p:sp>
        <p:nvSpPr>
          <p:cNvPr id="5" name="矩形 4"/>
          <p:cNvSpPr/>
          <p:nvPr/>
        </p:nvSpPr>
        <p:spPr>
          <a:xfrm>
            <a:off x="323528" y="1761269"/>
            <a:ext cx="3312368" cy="2308324"/>
          </a:xfrm>
          <a:prstGeom prst="rect">
            <a:avLst/>
          </a:prstGeom>
        </p:spPr>
        <p:txBody>
          <a:bodyPr wrap="square">
            <a:spAutoFit/>
          </a:bodyPr>
          <a:lstStyle/>
          <a:p>
            <a:r>
              <a:rPr lang="zh-CN" altLang="zh-CN" sz="2400" dirty="0"/>
              <a:t>它有三个附加输入端</a:t>
            </a:r>
            <a:r>
              <a:rPr lang="en-US" altLang="zh-CN" sz="2400" dirty="0"/>
              <a:t>I(A&lt;B)</a:t>
            </a:r>
            <a:r>
              <a:rPr lang="zh-CN" altLang="zh-CN" sz="2400" dirty="0"/>
              <a:t>、</a:t>
            </a:r>
            <a:r>
              <a:rPr lang="en-US" altLang="zh-CN" sz="2400" dirty="0"/>
              <a:t> I(A</a:t>
            </a:r>
            <a:r>
              <a:rPr lang="zh-CN" altLang="zh-CN" sz="2400" dirty="0"/>
              <a:t>＝</a:t>
            </a:r>
            <a:r>
              <a:rPr lang="en-US" altLang="zh-CN" sz="2400" dirty="0"/>
              <a:t>B) </a:t>
            </a:r>
            <a:r>
              <a:rPr lang="zh-CN" altLang="zh-CN" sz="2400" dirty="0"/>
              <a:t>和</a:t>
            </a:r>
            <a:r>
              <a:rPr lang="en-US" altLang="zh-CN" sz="2400" dirty="0"/>
              <a:t>I(A&gt;B)</a:t>
            </a:r>
            <a:r>
              <a:rPr lang="zh-CN" altLang="zh-CN" sz="2400" dirty="0"/>
              <a:t>，用于扩展。当比较两个</a:t>
            </a:r>
            <a:r>
              <a:rPr lang="en-US" altLang="zh-CN" sz="2400" dirty="0"/>
              <a:t>4</a:t>
            </a:r>
            <a:r>
              <a:rPr lang="zh-CN" altLang="zh-CN" sz="2400" dirty="0"/>
              <a:t>位数时，应使</a:t>
            </a:r>
            <a:r>
              <a:rPr lang="en-US" altLang="zh-CN" sz="2400" dirty="0"/>
              <a:t>I(A&lt;B)=I(A&gt;B)=0</a:t>
            </a:r>
            <a:r>
              <a:rPr lang="zh-CN" altLang="zh-CN" sz="2400" dirty="0"/>
              <a:t>，</a:t>
            </a:r>
            <a:r>
              <a:rPr lang="en-US" altLang="zh-CN" sz="2400" dirty="0"/>
              <a:t>I(A=B)=1</a:t>
            </a:r>
            <a:r>
              <a:rPr lang="zh-CN" altLang="zh-CN" sz="2400" dirty="0"/>
              <a:t>。</a:t>
            </a:r>
            <a:endParaRPr lang="zh-CN" altLang="en-US" sz="2400" dirty="0"/>
          </a:p>
        </p:txBody>
      </p:sp>
      <p:pic>
        <p:nvPicPr>
          <p:cNvPr id="5325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56065" y="1196751"/>
            <a:ext cx="5042222" cy="50776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323528" y="4653136"/>
            <a:ext cx="2492990" cy="369332"/>
          </a:xfrm>
          <a:prstGeom prst="rect">
            <a:avLst/>
          </a:prstGeom>
          <a:noFill/>
        </p:spPr>
        <p:txBody>
          <a:bodyPr wrap="none" rtlCol="0">
            <a:spAutoFit/>
          </a:bodyPr>
          <a:lstStyle/>
          <a:p>
            <a:r>
              <a:rPr lang="zh-CN" altLang="en-US" dirty="0" smtClean="0"/>
              <a:t>来自低位的比较结果。</a:t>
            </a:r>
            <a:endParaRPr lang="zh-CN" altLang="en-US" dirty="0"/>
          </a:p>
        </p:txBody>
      </p:sp>
      <p:cxnSp>
        <p:nvCxnSpPr>
          <p:cNvPr id="9" name="直接箭头连接符 8"/>
          <p:cNvCxnSpPr>
            <a:stCxn id="7" idx="3"/>
          </p:cNvCxnSpPr>
          <p:nvPr/>
        </p:nvCxnSpPr>
        <p:spPr>
          <a:xfrm flipV="1">
            <a:off x="2816518" y="3933056"/>
            <a:ext cx="819378" cy="9047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271879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74LS85</a:t>
            </a:r>
            <a:r>
              <a:rPr lang="zh-CN" altLang="en-US" dirty="0" smtClean="0"/>
              <a:t>内部逻辑表达式</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xmlns="" val="1255487459"/>
              </p:ext>
            </p:extLst>
          </p:nvPr>
        </p:nvGraphicFramePr>
        <p:xfrm>
          <a:off x="1385547" y="1772816"/>
          <a:ext cx="6372905" cy="3384376"/>
        </p:xfrm>
        <a:graphic>
          <a:graphicData uri="http://schemas.openxmlformats.org/presentationml/2006/ole">
            <p:oleObj spid="_x0000_s54286" name="公式" r:id="rId4" imgW="3810000" imgH="1739900" progId="Equation.3">
              <p:embed/>
            </p:oleObj>
          </a:graphicData>
        </a:graphic>
      </p:graphicFrame>
    </p:spTree>
    <p:extLst>
      <p:ext uri="{BB962C8B-B14F-4D97-AF65-F5344CB8AC3E}">
        <p14:creationId xmlns:p14="http://schemas.microsoft.com/office/powerpoint/2010/main" xmlns="" val="38271854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651528"/>
          </a:xfrm>
        </p:spPr>
        <p:txBody>
          <a:bodyPr/>
          <a:lstStyle/>
          <a:p>
            <a:r>
              <a:rPr lang="zh-CN" altLang="en-US" dirty="0"/>
              <a:t>串行接法</a:t>
            </a:r>
          </a:p>
        </p:txBody>
      </p:sp>
      <p:sp>
        <p:nvSpPr>
          <p:cNvPr id="3" name="标题 2"/>
          <p:cNvSpPr>
            <a:spLocks noGrp="1"/>
          </p:cNvSpPr>
          <p:nvPr>
            <p:ph type="title"/>
          </p:nvPr>
        </p:nvSpPr>
        <p:spPr/>
        <p:txBody>
          <a:bodyPr>
            <a:normAutofit fontScale="90000"/>
          </a:bodyPr>
          <a:lstStyle/>
          <a:p>
            <a:r>
              <a:rPr lang="zh-CN" altLang="en-US" dirty="0"/>
              <a:t>试用两</a:t>
            </a:r>
            <a:r>
              <a:rPr lang="zh-CN" altLang="en-US" dirty="0" smtClean="0"/>
              <a:t>片</a:t>
            </a:r>
            <a:r>
              <a:rPr lang="en-US" altLang="zh-CN" dirty="0" smtClean="0"/>
              <a:t>74LS85</a:t>
            </a:r>
            <a:r>
              <a:rPr lang="zh-CN" altLang="en-US" dirty="0" smtClean="0"/>
              <a:t>组成</a:t>
            </a:r>
            <a:r>
              <a:rPr lang="zh-CN" altLang="en-US" dirty="0"/>
              <a:t>一个</a:t>
            </a:r>
            <a:r>
              <a:rPr lang="en-US" altLang="zh-CN" dirty="0"/>
              <a:t>8</a:t>
            </a:r>
            <a:r>
              <a:rPr lang="zh-CN" altLang="en-US" dirty="0"/>
              <a:t>位数值比较器。</a:t>
            </a:r>
          </a:p>
        </p:txBody>
      </p:sp>
      <p:pic>
        <p:nvPicPr>
          <p:cNvPr id="4" name="图片 3"/>
          <p:cNvPicPr/>
          <p:nvPr/>
        </p:nvPicPr>
        <p:blipFill>
          <a:blip r:embed="rId3" cstate="print"/>
          <a:stretch>
            <a:fillRect/>
          </a:stretch>
        </p:blipFill>
        <p:spPr>
          <a:xfrm>
            <a:off x="1475656" y="2348880"/>
            <a:ext cx="5976664" cy="3384376"/>
          </a:xfrm>
          <a:prstGeom prst="rect">
            <a:avLst/>
          </a:prstGeom>
        </p:spPr>
      </p:pic>
      <p:sp>
        <p:nvSpPr>
          <p:cNvPr id="5" name="TextBox 4"/>
          <p:cNvSpPr txBox="1"/>
          <p:nvPr/>
        </p:nvSpPr>
        <p:spPr>
          <a:xfrm>
            <a:off x="3203848" y="5524513"/>
            <a:ext cx="792205" cy="369332"/>
          </a:xfrm>
          <a:prstGeom prst="rect">
            <a:avLst/>
          </a:prstGeom>
          <a:noFill/>
        </p:spPr>
        <p:txBody>
          <a:bodyPr wrap="none" rtlCol="0">
            <a:spAutoFit/>
          </a:bodyPr>
          <a:lstStyle/>
          <a:p>
            <a:r>
              <a:rPr lang="zh-CN" altLang="en-US" dirty="0" smtClean="0"/>
              <a:t>低</a:t>
            </a:r>
            <a:r>
              <a:rPr lang="en-US" altLang="zh-CN" dirty="0" smtClean="0"/>
              <a:t>4</a:t>
            </a:r>
            <a:r>
              <a:rPr lang="zh-CN" altLang="en-US" dirty="0" smtClean="0"/>
              <a:t>位</a:t>
            </a:r>
            <a:endParaRPr lang="zh-CN" altLang="en-US" dirty="0"/>
          </a:p>
        </p:txBody>
      </p:sp>
      <p:sp>
        <p:nvSpPr>
          <p:cNvPr id="6" name="TextBox 5"/>
          <p:cNvSpPr txBox="1"/>
          <p:nvPr/>
        </p:nvSpPr>
        <p:spPr>
          <a:xfrm>
            <a:off x="5868144" y="5559425"/>
            <a:ext cx="792205" cy="369332"/>
          </a:xfrm>
          <a:prstGeom prst="rect">
            <a:avLst/>
          </a:prstGeom>
          <a:noFill/>
        </p:spPr>
        <p:txBody>
          <a:bodyPr wrap="none" rtlCol="0">
            <a:spAutoFit/>
          </a:bodyPr>
          <a:lstStyle/>
          <a:p>
            <a:r>
              <a:rPr lang="zh-CN" altLang="en-US" dirty="0" smtClean="0"/>
              <a:t>高</a:t>
            </a:r>
            <a:r>
              <a:rPr lang="en-US" altLang="zh-CN" dirty="0" smtClean="0"/>
              <a:t>4</a:t>
            </a:r>
            <a:r>
              <a:rPr lang="zh-CN" altLang="en-US" dirty="0" smtClean="0"/>
              <a:t>位</a:t>
            </a:r>
            <a:endParaRPr lang="zh-CN" altLang="en-US" dirty="0"/>
          </a:p>
        </p:txBody>
      </p:sp>
    </p:spTree>
    <p:extLst>
      <p:ext uri="{BB962C8B-B14F-4D97-AF65-F5344CB8AC3E}">
        <p14:creationId xmlns:p14="http://schemas.microsoft.com/office/powerpoint/2010/main" xmlns="" val="5351428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smtClean="0"/>
              <a:t>16</a:t>
            </a:r>
            <a:r>
              <a:rPr lang="zh-CN" altLang="en-US" dirty="0" smtClean="0"/>
              <a:t>位并行比较</a:t>
            </a:r>
            <a:endParaRPr lang="zh-CN" altLang="en-US" dirty="0"/>
          </a:p>
        </p:txBody>
      </p:sp>
      <p:pic>
        <p:nvPicPr>
          <p:cNvPr id="4" name="图片 3"/>
          <p:cNvPicPr/>
          <p:nvPr/>
        </p:nvPicPr>
        <p:blipFill>
          <a:blip r:embed="rId3" cstate="print"/>
          <a:stretch>
            <a:fillRect/>
          </a:stretch>
        </p:blipFill>
        <p:spPr>
          <a:xfrm>
            <a:off x="467544" y="1268760"/>
            <a:ext cx="8573652" cy="4680520"/>
          </a:xfrm>
          <a:prstGeom prst="rect">
            <a:avLst/>
          </a:prstGeom>
        </p:spPr>
      </p:pic>
      <p:sp>
        <p:nvSpPr>
          <p:cNvPr id="6" name="TextBox 5"/>
          <p:cNvSpPr txBox="1"/>
          <p:nvPr/>
        </p:nvSpPr>
        <p:spPr>
          <a:xfrm>
            <a:off x="179512" y="4005064"/>
            <a:ext cx="792205" cy="369332"/>
          </a:xfrm>
          <a:prstGeom prst="rect">
            <a:avLst/>
          </a:prstGeom>
          <a:noFill/>
        </p:spPr>
        <p:txBody>
          <a:bodyPr wrap="none" rtlCol="0">
            <a:spAutoFit/>
          </a:bodyPr>
          <a:lstStyle/>
          <a:p>
            <a:r>
              <a:rPr lang="zh-CN" altLang="en-US" dirty="0" smtClean="0"/>
              <a:t>高</a:t>
            </a:r>
            <a:r>
              <a:rPr lang="en-US" altLang="zh-CN" dirty="0" smtClean="0"/>
              <a:t>4</a:t>
            </a:r>
            <a:r>
              <a:rPr lang="zh-CN" altLang="en-US" dirty="0" smtClean="0"/>
              <a:t>位</a:t>
            </a:r>
            <a:endParaRPr lang="zh-CN" altLang="en-US" dirty="0"/>
          </a:p>
        </p:txBody>
      </p:sp>
      <p:sp>
        <p:nvSpPr>
          <p:cNvPr id="7" name="TextBox 6"/>
          <p:cNvSpPr txBox="1"/>
          <p:nvPr/>
        </p:nvSpPr>
        <p:spPr>
          <a:xfrm>
            <a:off x="7270612" y="5013176"/>
            <a:ext cx="792205" cy="369332"/>
          </a:xfrm>
          <a:prstGeom prst="rect">
            <a:avLst/>
          </a:prstGeom>
          <a:noFill/>
        </p:spPr>
        <p:txBody>
          <a:bodyPr wrap="none" rtlCol="0">
            <a:spAutoFit/>
          </a:bodyPr>
          <a:lstStyle/>
          <a:p>
            <a:r>
              <a:rPr lang="zh-CN" altLang="en-US" dirty="0" smtClean="0"/>
              <a:t>低</a:t>
            </a:r>
            <a:r>
              <a:rPr lang="en-US" altLang="zh-CN" dirty="0" smtClean="0"/>
              <a:t>4</a:t>
            </a:r>
            <a:r>
              <a:rPr lang="zh-CN" altLang="en-US" dirty="0" smtClean="0"/>
              <a:t>位</a:t>
            </a:r>
            <a:endParaRPr lang="zh-CN" altLang="en-US" dirty="0"/>
          </a:p>
        </p:txBody>
      </p:sp>
    </p:spTree>
    <p:extLst>
      <p:ext uri="{BB962C8B-B14F-4D97-AF65-F5344CB8AC3E}">
        <p14:creationId xmlns:p14="http://schemas.microsoft.com/office/powerpoint/2010/main" xmlns="" val="13759812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熟练掌握组合逻辑电路分析和设计方法；</a:t>
            </a:r>
            <a:endParaRPr lang="en-US" altLang="zh-CN" dirty="0" smtClean="0"/>
          </a:p>
          <a:p>
            <a:r>
              <a:rPr lang="zh-CN" altLang="en-US" dirty="0"/>
              <a:t>正确理解竞争和冒险</a:t>
            </a:r>
            <a:r>
              <a:rPr lang="zh-CN" altLang="en-US" dirty="0" smtClean="0"/>
              <a:t>现象</a:t>
            </a:r>
            <a:endParaRPr lang="en-US" altLang="zh-CN" dirty="0" smtClean="0"/>
          </a:p>
          <a:p>
            <a:r>
              <a:rPr lang="zh-CN" altLang="en-US" dirty="0"/>
              <a:t>熟练掌握常用组合逻辑器件的逻辑功能及使用</a:t>
            </a:r>
            <a:r>
              <a:rPr lang="zh-CN" altLang="en-US" dirty="0" smtClean="0"/>
              <a:t>方法，正确理解其工作原理。</a:t>
            </a:r>
            <a:endParaRPr lang="en-US" altLang="zh-CN" dirty="0" smtClean="0"/>
          </a:p>
          <a:p>
            <a:pPr lvl="1"/>
            <a:r>
              <a:rPr lang="zh-CN" altLang="en-US" dirty="0"/>
              <a:t>编码器</a:t>
            </a:r>
            <a:r>
              <a:rPr lang="zh-CN" altLang="en-US" dirty="0" smtClean="0"/>
              <a:t>（普通与优先，二进制与二</a:t>
            </a:r>
            <a:r>
              <a:rPr lang="en-US" altLang="zh-CN" dirty="0" smtClean="0"/>
              <a:t>-</a:t>
            </a:r>
            <a:r>
              <a:rPr lang="zh-CN" altLang="en-US" dirty="0" smtClean="0"/>
              <a:t>十进制）</a:t>
            </a:r>
            <a:endParaRPr lang="en-US" altLang="zh-CN" dirty="0" smtClean="0"/>
          </a:p>
          <a:p>
            <a:pPr lvl="1"/>
            <a:r>
              <a:rPr lang="zh-CN" altLang="en-US" dirty="0" smtClean="0"/>
              <a:t>译码器（二进制与二</a:t>
            </a:r>
            <a:r>
              <a:rPr lang="en-US" altLang="zh-CN" dirty="0" smtClean="0"/>
              <a:t>-</a:t>
            </a:r>
            <a:r>
              <a:rPr lang="zh-CN" altLang="en-US" dirty="0" smtClean="0"/>
              <a:t>十进制）</a:t>
            </a:r>
            <a:endParaRPr lang="en-US" altLang="zh-CN" dirty="0" smtClean="0"/>
          </a:p>
          <a:p>
            <a:pPr lvl="1"/>
            <a:r>
              <a:rPr lang="zh-CN" altLang="en-US" dirty="0"/>
              <a:t>显示</a:t>
            </a:r>
            <a:r>
              <a:rPr lang="zh-CN" altLang="en-US" dirty="0" smtClean="0"/>
              <a:t>译码器</a:t>
            </a:r>
            <a:endParaRPr lang="en-US" altLang="zh-CN" dirty="0" smtClean="0"/>
          </a:p>
          <a:p>
            <a:pPr lvl="1"/>
            <a:r>
              <a:rPr lang="zh-CN" altLang="en-US" dirty="0"/>
              <a:t>数据选择</a:t>
            </a:r>
            <a:r>
              <a:rPr lang="zh-CN" altLang="en-US" dirty="0" smtClean="0"/>
              <a:t>器</a:t>
            </a:r>
            <a:endParaRPr lang="en-US" altLang="zh-CN" dirty="0" smtClean="0"/>
          </a:p>
          <a:p>
            <a:pPr lvl="1"/>
            <a:r>
              <a:rPr lang="zh-CN" altLang="en-US" dirty="0" smtClean="0"/>
              <a:t>加法器</a:t>
            </a:r>
            <a:endParaRPr lang="en-US" altLang="zh-CN" dirty="0" smtClean="0"/>
          </a:p>
          <a:p>
            <a:pPr lvl="1"/>
            <a:r>
              <a:rPr lang="zh-CN" altLang="en-US" dirty="0"/>
              <a:t>数值</a:t>
            </a:r>
            <a:r>
              <a:rPr lang="zh-CN" altLang="en-US" dirty="0" smtClean="0"/>
              <a:t>比较器</a:t>
            </a:r>
            <a:endParaRPr lang="zh-CN" altLang="en-US" dirty="0"/>
          </a:p>
        </p:txBody>
      </p:sp>
      <p:sp>
        <p:nvSpPr>
          <p:cNvPr id="3" name="标题 2"/>
          <p:cNvSpPr>
            <a:spLocks noGrp="1"/>
          </p:cNvSpPr>
          <p:nvPr>
            <p:ph type="title"/>
          </p:nvPr>
        </p:nvSpPr>
        <p:spPr/>
        <p:txBody>
          <a:bodyPr/>
          <a:lstStyle/>
          <a:p>
            <a:r>
              <a:rPr lang="zh-CN" altLang="en-US" dirty="0" smtClean="0"/>
              <a:t>本章小结</a:t>
            </a:r>
            <a:endParaRPr lang="zh-CN" altLang="en-US" dirty="0"/>
          </a:p>
        </p:txBody>
      </p:sp>
    </p:spTree>
    <p:extLst>
      <p:ext uri="{BB962C8B-B14F-4D97-AF65-F5344CB8AC3E}">
        <p14:creationId xmlns:p14="http://schemas.microsoft.com/office/powerpoint/2010/main" xmlns="" val="39504366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1038</TotalTime>
  <Words>3807</Words>
  <Application>Microsoft Office PowerPoint</Application>
  <PresentationFormat>全屏显示(4:3)</PresentationFormat>
  <Paragraphs>643</Paragraphs>
  <Slides>95</Slides>
  <Notes>94</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95</vt:i4>
      </vt:variant>
    </vt:vector>
  </HeadingPairs>
  <TitlesOfParts>
    <vt:vector size="100" baseType="lpstr">
      <vt:lpstr>聚合</vt:lpstr>
      <vt:lpstr>Visio</vt:lpstr>
      <vt:lpstr>公式</vt:lpstr>
      <vt:lpstr>Photo Editor 照片</vt:lpstr>
      <vt:lpstr>BMP 图像</vt:lpstr>
      <vt:lpstr>第3章 组合逻辑电路</vt:lpstr>
      <vt:lpstr>概述</vt:lpstr>
      <vt:lpstr>3.2.1 组合逻辑电路的定义和特点</vt:lpstr>
      <vt:lpstr>3.2.2 组合逻辑电路的分析</vt:lpstr>
      <vt:lpstr>逻辑分析举例</vt:lpstr>
      <vt:lpstr>逻辑分析举例</vt:lpstr>
      <vt:lpstr>例2 分析如下图所示的逻辑电路图的逻辑功能</vt:lpstr>
      <vt:lpstr>幻灯片 8</vt:lpstr>
      <vt:lpstr>3.2.3 组合逻辑电路的设计</vt:lpstr>
      <vt:lpstr>逻辑设计的步骤</vt:lpstr>
      <vt:lpstr>逻辑设计过程图</vt:lpstr>
      <vt:lpstr>逻辑设计举例</vt:lpstr>
      <vt:lpstr>幻灯片 13</vt:lpstr>
      <vt:lpstr>幻灯片 14</vt:lpstr>
      <vt:lpstr>幻灯片 15</vt:lpstr>
      <vt:lpstr>例2：1位全加器设计</vt:lpstr>
      <vt:lpstr>求解逻辑表达式</vt:lpstr>
      <vt:lpstr>写出逻辑式</vt:lpstr>
      <vt:lpstr>逻辑电路图</vt:lpstr>
      <vt:lpstr>比较器</vt:lpstr>
      <vt:lpstr>比较器</vt:lpstr>
      <vt:lpstr>3.3 组合逻辑电路的竞争与冒险</vt:lpstr>
      <vt:lpstr>竞争与冒险现象图解</vt:lpstr>
      <vt:lpstr>3.3.2 冒险现象的识别</vt:lpstr>
      <vt:lpstr>竞争-冒险现象</vt:lpstr>
      <vt:lpstr>竞争与冒险现象的消除</vt:lpstr>
      <vt:lpstr>使用小滤波电容器</vt:lpstr>
      <vt:lpstr>使用选通脉冲</vt:lpstr>
      <vt:lpstr>3.4 常用组合逻辑电路模块</vt:lpstr>
      <vt:lpstr>3.4.1 编码器</vt:lpstr>
      <vt:lpstr>编码器示例</vt:lpstr>
      <vt:lpstr>普通编码器（8-3编码器）</vt:lpstr>
      <vt:lpstr>普通编码器逻辑图</vt:lpstr>
      <vt:lpstr>优先编码器</vt:lpstr>
      <vt:lpstr>幻灯片 35</vt:lpstr>
      <vt:lpstr>74HC148逻辑图</vt:lpstr>
      <vt:lpstr>编码器扩展</vt:lpstr>
      <vt:lpstr>4-16编码器连接示意图</vt:lpstr>
      <vt:lpstr>4-16优先编码器真值表</vt:lpstr>
      <vt:lpstr>4-16编码器逻辑表达式</vt:lpstr>
      <vt:lpstr>4-16编码器逻辑图</vt:lpstr>
      <vt:lpstr>4-16编码器逻辑仿真图</vt:lpstr>
      <vt:lpstr>二—十进制编码器</vt:lpstr>
      <vt:lpstr>真值表</vt:lpstr>
      <vt:lpstr>逻辑函数式</vt:lpstr>
      <vt:lpstr>二-十进制编码器逻辑图</vt:lpstr>
      <vt:lpstr>3.4.2 译码器</vt:lpstr>
      <vt:lpstr>译码器真值表</vt:lpstr>
      <vt:lpstr>二极管译码矩阵</vt:lpstr>
      <vt:lpstr>中规模集成译码器74HC138</vt:lpstr>
      <vt:lpstr>译码器国标符号与通用简化符号</vt:lpstr>
      <vt:lpstr>由74LS138译码器构成的地址译码器</vt:lpstr>
      <vt:lpstr>由74LS138译码器构成的数据分配器</vt:lpstr>
      <vt:lpstr>数据分配器仿真电路</vt:lpstr>
      <vt:lpstr>译码器的扩展</vt:lpstr>
      <vt:lpstr>译码器扩展连接图</vt:lpstr>
      <vt:lpstr>使用译码器实现逻辑函数</vt:lpstr>
      <vt:lpstr>全减器真值表</vt:lpstr>
      <vt:lpstr>全减器逻辑图</vt:lpstr>
      <vt:lpstr>二－十进制译码器</vt:lpstr>
      <vt:lpstr>显示译码器</vt:lpstr>
      <vt:lpstr>显示译码电路真值表</vt:lpstr>
      <vt:lpstr>卡诺图</vt:lpstr>
      <vt:lpstr>逻辑表达式</vt:lpstr>
      <vt:lpstr>74HC4511显示译码器</vt:lpstr>
      <vt:lpstr>译码器电路</vt:lpstr>
      <vt:lpstr>显示译码实验电路</vt:lpstr>
      <vt:lpstr>3.4.3 数据选择器</vt:lpstr>
      <vt:lpstr>双4选1数据选择器逻辑图</vt:lpstr>
      <vt:lpstr>双4选1数据选择器74HC153</vt:lpstr>
      <vt:lpstr>试用双4选1数据选择器74HC153组成8选1数据选择器</vt:lpstr>
      <vt:lpstr>8选1数据选择器——74LS151</vt:lpstr>
      <vt:lpstr>扩展为16选1数据选择器</vt:lpstr>
      <vt:lpstr>使用数据选择器实现逻辑函数</vt:lpstr>
      <vt:lpstr>例：用8选1MUX实现逻辑函数</vt:lpstr>
      <vt:lpstr>试用双4选1数据选择器74HC153构成全减器</vt:lpstr>
      <vt:lpstr>试用双4选1数据选择器74HC153构成全减器</vt:lpstr>
      <vt:lpstr>实现线路</vt:lpstr>
      <vt:lpstr>用数据选择器实现逻辑函数要点</vt:lpstr>
      <vt:lpstr>实现并行数据的串行传输</vt:lpstr>
      <vt:lpstr>3.4.4 加法器</vt:lpstr>
      <vt:lpstr>1位全加器</vt:lpstr>
      <vt:lpstr>双全加器74LS183的内部电路</vt:lpstr>
      <vt:lpstr>N位加法器</vt:lpstr>
      <vt:lpstr>超前进位加法器</vt:lpstr>
      <vt:lpstr>超前进位电路</vt:lpstr>
      <vt:lpstr>4位超前进位加法器逻辑图</vt:lpstr>
      <vt:lpstr>4 位超前进位加法器74LS283</vt:lpstr>
      <vt:lpstr>3.4.5 数值比较器</vt:lpstr>
      <vt:lpstr>多位比较器</vt:lpstr>
      <vt:lpstr>集成4位二进制比较器74LS85的内部逻辑电路</vt:lpstr>
      <vt:lpstr>74LS85内部逻辑表达式</vt:lpstr>
      <vt:lpstr>试用两片74LS85组成一个8位数值比较器。</vt:lpstr>
      <vt:lpstr>16位并行比较</vt:lpstr>
      <vt:lpstr>本章小结</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组合逻辑电路</dc:title>
  <dc:creator>jxs</dc:creator>
  <cp:lastModifiedBy>sony1</cp:lastModifiedBy>
  <cp:revision>102</cp:revision>
  <dcterms:created xsi:type="dcterms:W3CDTF">2012-09-26T16:56:34Z</dcterms:created>
  <dcterms:modified xsi:type="dcterms:W3CDTF">2013-09-27T10:25:15Z</dcterms:modified>
</cp:coreProperties>
</file>